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6" r:id="rId1"/>
  </p:sldMasterIdLst>
  <p:notesMasterIdLst>
    <p:notesMasterId r:id="rId26"/>
  </p:notesMasterIdLst>
  <p:sldIdLst>
    <p:sldId id="261" r:id="rId2"/>
    <p:sldId id="270" r:id="rId3"/>
    <p:sldId id="258" r:id="rId4"/>
    <p:sldId id="259" r:id="rId5"/>
    <p:sldId id="262" r:id="rId6"/>
    <p:sldId id="280" r:id="rId7"/>
    <p:sldId id="263" r:id="rId8"/>
    <p:sldId id="281" r:id="rId9"/>
    <p:sldId id="273" r:id="rId10"/>
    <p:sldId id="272" r:id="rId11"/>
    <p:sldId id="274" r:id="rId12"/>
    <p:sldId id="268" r:id="rId13"/>
    <p:sldId id="269" r:id="rId14"/>
    <p:sldId id="275" r:id="rId15"/>
    <p:sldId id="276" r:id="rId16"/>
    <p:sldId id="278" r:id="rId17"/>
    <p:sldId id="279" r:id="rId18"/>
    <p:sldId id="282" r:id="rId19"/>
    <p:sldId id="283" r:id="rId20"/>
    <p:sldId id="284" r:id="rId21"/>
    <p:sldId id="285" r:id="rId22"/>
    <p:sldId id="286" r:id="rId23"/>
    <p:sldId id="287" r:id="rId24"/>
    <p:sldId id="290" r:id="rId2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680" userDrawn="1">
          <p15:clr>
            <a:srgbClr val="A4A3A4"/>
          </p15:clr>
        </p15:guide>
        <p15:guide id="3" orient="horz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A271"/>
    <a:srgbClr val="1D15FF"/>
    <a:srgbClr val="05FF12"/>
    <a:srgbClr val="FF3EE8"/>
    <a:srgbClr val="08E5F0"/>
    <a:srgbClr val="B86B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Stile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3"/>
    <p:restoredTop sz="94012"/>
  </p:normalViewPr>
  <p:slideViewPr>
    <p:cSldViewPr snapToGrid="0" snapToObjects="1" showGuides="1">
      <p:cViewPr varScale="1">
        <p:scale>
          <a:sx n="100" d="100"/>
          <a:sy n="100" d="100"/>
        </p:scale>
        <p:origin x="704" y="160"/>
      </p:cViewPr>
      <p:guideLst>
        <p:guide pos="7680"/>
        <p:guide orient="horz" pos="4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566C0-C867-B14C-88B9-069C69CBE272}" type="datetimeFigureOut">
              <a:t>07/03/19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53C1A-DED0-1143-A1B2-07DD7B986A24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568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253C1A-DED0-1143-A1B2-07DD7B986A24}" type="slidenum">
              <a:rPr lang="it-IT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9700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253C1A-DED0-1143-A1B2-07DD7B986A24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212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253C1A-DED0-1143-A1B2-07DD7B986A24}" type="slidenum">
              <a:rPr lang="it-IT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331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4EFD2F-2088-2D44-87AA-00276E4D73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6EE020E-DCCA-434C-A2F0-1B171ED5B8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F7CE98-96AE-C548-9CE9-D9522CBB5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0DF8EE-519A-CB4B-937A-6200CE7C9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C272FB2-E393-194B-A168-DE8BEF5DF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60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BCB83E-8202-674F-8BEB-A0F5F4FB7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E6F560C-B9D3-9348-B7E9-61DF09764C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891BF0-063B-1A48-B555-868D32846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6A2AB43-E5A7-9046-AD71-8334A7384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85E0BA2-A9A5-6043-92E9-1FD79F4B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857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F04826E-02C4-024C-AD43-42E17EDCF3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AFA4929-5293-3F4E-9158-5BAD701949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3E98F1-88F2-444D-B925-189D5B95B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23A208A-7090-C544-9A87-DA83985CC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B15F40-618E-6448-8FAA-0CE395DD7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75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0B35D0-467D-6542-A366-35D6030F8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9522233-6FB4-DE4D-BA99-6463E3F4BC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02F55D-D518-3F48-B4D3-4447E8ADD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FD5F3D-5DD9-8B49-9FA3-597C3DA1E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11C118-AC48-9645-89EC-A5C1099CC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59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EB0DDC-1BD7-A046-B9F1-8A50F8E5B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EE723AE-0C75-E848-AEF8-4C8A31D1D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BD303A2-3E69-D045-9F41-07FC9942E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EE4B9D3-AE2F-C94D-82EE-1A9CD7F10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1E812D3-7E89-7F46-8FA2-C52D061A4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53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145542-E864-7C49-90E2-720E0AF73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A6C384-547B-DE4A-AD20-C5040BB767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EAFE1C1-3212-F045-8BB0-055A553CD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E4E562D-2A65-4F49-A8E9-854ED8100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AFBA564-1944-B54E-8329-8267B7603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B414B46-3589-CE48-AB70-368B35DD4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22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D161F4-2B91-D144-A5E5-A7D5D2541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3D7C877-9403-4C4E-B6A8-CFF7AA339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2230B0D-3296-7A4B-A76D-438DE39CB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4364961-4830-A74B-8479-FAF0DD0701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1EE0AF1-F4A9-BA44-A3D4-68555992D1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BCF9E81-80CB-7E43-91FE-6C2219656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FB9CC3B-E8AC-C842-8AD9-8F374ECDD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B79B374-AD3C-7D44-8B52-22FE211F5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27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B36172-BF58-404A-A8C0-0B3138625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D96A82C-4FD5-9249-AEB8-615F8900B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5233984-0188-A845-81BD-59E2A98BA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769C793-4676-3E41-AF90-8DF33F612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04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7373EF1-139F-CB49-A118-BFA7262CB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6998505-155E-9F41-89AE-CB6DBA9E1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7094BF0-7B66-5E41-9F19-1C94BF44D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52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70B65F-26C4-4A4A-BD66-C19F8D14B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006E82-005C-694F-AECD-CF7C34DA6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BFB11FC-9F84-DB47-8984-C05359B69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1D9A27C-F694-AB4C-A49F-F23690D1B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7AB2E77-23D5-B541-B0F4-99C7FD23A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0C21CE4-6B34-224E-AFBA-9188AF70A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52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8CE43A-E176-B64F-B3E2-820CE38FC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11C4370-D47C-A74E-BE38-479ED4C2E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81B52F5-28EA-9D48-9A18-F53EACEDC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3B86648-43A1-3542-A685-1A35A75F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9F14D79-CDC7-2D45-8FDC-0388C8E5A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765C054-FCF7-B646-8258-F3F41439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8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51A568F-9216-724F-8214-BDD4AF082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AE3E89E-FC9F-0748-AC5E-23C198FA2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5D0BA0-74B0-9A40-8B69-6F782408C0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28D5C-C408-104B-B1DC-86E3CE0A32F7}" type="datetimeFigureOut">
              <a:t>07/03/19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580F54-DB68-A641-BCFE-971DC75EF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53E1273-7C2A-C042-B4DC-9837FAE3C7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E0CF1-2DD0-D844-B381-64C456AF3529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71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0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5" Type="http://schemas.openxmlformats.org/officeDocument/2006/relationships/image" Target="../media/image31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tif"/><Relationship Id="rId5" Type="http://schemas.openxmlformats.org/officeDocument/2006/relationships/image" Target="../media/image34.tif"/><Relationship Id="rId4" Type="http://schemas.openxmlformats.org/officeDocument/2006/relationships/image" Target="../media/image33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tif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8.jpe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10.wdp"/><Relationship Id="rId5" Type="http://schemas.openxmlformats.org/officeDocument/2006/relationships/image" Target="../media/image40.png"/><Relationship Id="rId10" Type="http://schemas.openxmlformats.org/officeDocument/2006/relationships/image" Target="../media/image9.png"/><Relationship Id="rId4" Type="http://schemas.openxmlformats.org/officeDocument/2006/relationships/image" Target="../media/image39.jpg"/><Relationship Id="rId9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g"/><Relationship Id="rId5" Type="http://schemas.openxmlformats.org/officeDocument/2006/relationships/image" Target="../media/image5.png"/><Relationship Id="rId4" Type="http://schemas.openxmlformats.org/officeDocument/2006/relationships/image" Target="../media/image40.png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3" Type="http://schemas.openxmlformats.org/officeDocument/2006/relationships/image" Target="../media/image1.jpg"/><Relationship Id="rId21" Type="http://schemas.openxmlformats.org/officeDocument/2006/relationships/image" Target="../media/image61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" Type="http://schemas.openxmlformats.org/officeDocument/2006/relationships/image" Target="../media/image5.png"/><Relationship Id="rId16" Type="http://schemas.openxmlformats.org/officeDocument/2006/relationships/image" Target="../media/image56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24" Type="http://schemas.openxmlformats.org/officeDocument/2006/relationships/image" Target="../media/image6.png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23" Type="http://schemas.openxmlformats.org/officeDocument/2006/relationships/image" Target="../media/image38.jpeg"/><Relationship Id="rId10" Type="http://schemas.openxmlformats.org/officeDocument/2006/relationships/image" Target="../media/image50.png"/><Relationship Id="rId19" Type="http://schemas.openxmlformats.org/officeDocument/2006/relationships/image" Target="../media/image59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Relationship Id="rId22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40.png"/><Relationship Id="rId7" Type="http://schemas.openxmlformats.org/officeDocument/2006/relationships/image" Target="../media/image63.png"/><Relationship Id="rId12" Type="http://schemas.openxmlformats.org/officeDocument/2006/relationships/image" Target="../media/image6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11" Type="http://schemas.openxmlformats.org/officeDocument/2006/relationships/image" Target="../media/image59.png"/><Relationship Id="rId5" Type="http://schemas.openxmlformats.org/officeDocument/2006/relationships/image" Target="../media/image38.jpeg"/><Relationship Id="rId10" Type="http://schemas.openxmlformats.org/officeDocument/2006/relationships/image" Target="../media/image58.png"/><Relationship Id="rId4" Type="http://schemas.openxmlformats.org/officeDocument/2006/relationships/image" Target="../media/image5.png"/><Relationship Id="rId9" Type="http://schemas.openxmlformats.org/officeDocument/2006/relationships/image" Target="../media/image57.png"/><Relationship Id="rId1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7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tiff"/><Relationship Id="rId5" Type="http://schemas.openxmlformats.org/officeDocument/2006/relationships/image" Target="../media/image68.tiff"/><Relationship Id="rId4" Type="http://schemas.openxmlformats.org/officeDocument/2006/relationships/image" Target="../media/image67.tif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1.tiff"/><Relationship Id="rId7" Type="http://schemas.openxmlformats.org/officeDocument/2006/relationships/image" Target="../media/image72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0.png"/><Relationship Id="rId4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1.jpg"/><Relationship Id="rId7" Type="http://schemas.openxmlformats.org/officeDocument/2006/relationships/image" Target="../media/image62.pn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tif"/><Relationship Id="rId11" Type="http://schemas.openxmlformats.org/officeDocument/2006/relationships/image" Target="../media/image35.tif"/><Relationship Id="rId5" Type="http://schemas.openxmlformats.org/officeDocument/2006/relationships/image" Target="../media/image6.png"/><Relationship Id="rId10" Type="http://schemas.openxmlformats.org/officeDocument/2006/relationships/image" Target="../media/image67.tiff"/><Relationship Id="rId4" Type="http://schemas.openxmlformats.org/officeDocument/2006/relationships/image" Target="../media/image5.png"/><Relationship Id="rId9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microsoft.com/office/2007/relationships/hdphoto" Target="../media/hdphoto4.wdp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0.tif"/><Relationship Id="rId5" Type="http://schemas.openxmlformats.org/officeDocument/2006/relationships/image" Target="../media/image16.png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12" Type="http://schemas.openxmlformats.org/officeDocument/2006/relationships/image" Target="../media/image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11" Type="http://schemas.openxmlformats.org/officeDocument/2006/relationships/image" Target="../media/image5.png"/><Relationship Id="rId5" Type="http://schemas.openxmlformats.org/officeDocument/2006/relationships/image" Target="../media/image24.png"/><Relationship Id="rId10" Type="http://schemas.openxmlformats.org/officeDocument/2006/relationships/image" Target="../media/image27.tiff"/><Relationship Id="rId4" Type="http://schemas.openxmlformats.org/officeDocument/2006/relationships/image" Target="../media/image1.jp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tif"/><Relationship Id="rId5" Type="http://schemas.openxmlformats.org/officeDocument/2006/relationships/image" Target="../media/image28.ti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1B0C7D5E-EF94-D34A-99D9-44191BA1278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21235" y="31213"/>
            <a:ext cx="12164349" cy="6811200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48188430-B92D-2F4E-9B95-856C26B4F26E}"/>
              </a:ext>
            </a:extLst>
          </p:cNvPr>
          <p:cNvSpPr/>
          <p:nvPr/>
        </p:nvSpPr>
        <p:spPr>
          <a:xfrm>
            <a:off x="178130" y="798803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it-IT" b="1">
                <a:latin typeface="Times New Roman" panose="02020603050405020304" pitchFamily="18" charset="0"/>
                <a:ea typeface="Times New Roman" panose="02020603050405020304" pitchFamily="18" charset="0"/>
              </a:rPr>
              <a:t>UNIVERSITÀ DEGLI STUDI DI SALERNO</a:t>
            </a:r>
            <a:endParaRPr lang="it-IT" sz="2800" b="1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b="1">
                <a:latin typeface="Times New Roman" panose="02020603050405020304" pitchFamily="18" charset="0"/>
                <a:ea typeface="Times New Roman" panose="02020603050405020304" pitchFamily="18" charset="0"/>
              </a:rPr>
              <a:t>DIPARTIMENTO DI MEDICINA, CHIRURGIA E ODONTOIATRIA,</a:t>
            </a:r>
            <a:endParaRPr lang="it-IT" sz="2800" b="1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b="1">
                <a:latin typeface="Times New Roman" panose="02020603050405020304" pitchFamily="18" charset="0"/>
                <a:ea typeface="Times New Roman" panose="02020603050405020304" pitchFamily="18" charset="0"/>
              </a:rPr>
              <a:t>SCUOLA MEDICA SALERNITANA</a:t>
            </a:r>
            <a:endParaRPr lang="it-IT" sz="2800" b="1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20334193-7B84-F645-8CAF-BE8191D015EB}"/>
              </a:ext>
            </a:extLst>
          </p:cNvPr>
          <p:cNvSpPr/>
          <p:nvPr/>
        </p:nvSpPr>
        <p:spPr>
          <a:xfrm>
            <a:off x="0" y="4083616"/>
            <a:ext cx="1219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>
                <a:latin typeface="Times New Roman" panose="02020603050405020304" pitchFamily="18" charset="0"/>
                <a:ea typeface="Times New Roman" panose="02020603050405020304" pitchFamily="18" charset="0"/>
              </a:rPr>
              <a:t>Functional MRI Study of Human Gustatory Cortex: Technological Advancements and Applications to Basic and Clinical Neurosciences</a:t>
            </a:r>
            <a:r>
              <a:rPr lang="it-IT" sz="2400" b="1">
                <a:effectLst/>
              </a:rPr>
              <a:t> </a:t>
            </a:r>
            <a:endParaRPr lang="en-US" sz="2400" b="1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153F7E3D-389F-DD40-93D0-8F3DB07E0E33}"/>
              </a:ext>
            </a:extLst>
          </p:cNvPr>
          <p:cNvSpPr/>
          <p:nvPr/>
        </p:nvSpPr>
        <p:spPr>
          <a:xfrm>
            <a:off x="-61356" y="5200172"/>
            <a:ext cx="1231471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endParaRPr lang="it-IT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>
                <a:latin typeface="Times New Roman" panose="02020603050405020304" pitchFamily="18" charset="0"/>
                <a:ea typeface="Times New Roman" panose="02020603050405020304" pitchFamily="18" charset="0"/>
              </a:rPr>
              <a:t>	Relatore:			                          						Candidato:</a:t>
            </a:r>
            <a:endParaRPr lang="it-IT" sz="2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>
                <a:latin typeface="Times New Roman" panose="02020603050405020304" pitchFamily="18" charset="0"/>
                <a:ea typeface="Times New Roman" panose="02020603050405020304" pitchFamily="18" charset="0"/>
              </a:rPr>
              <a:t>	Ch.mo Prof. Fabrizio Esposito 							Canna Antonietta </a:t>
            </a:r>
            <a:endParaRPr lang="it-IT" sz="2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697480">
              <a:spcAft>
                <a:spcPts val="0"/>
              </a:spcAft>
            </a:pPr>
            <a:r>
              <a:rPr lang="it-IT">
                <a:latin typeface="Times New Roman" panose="02020603050405020304" pitchFamily="18" charset="0"/>
                <a:ea typeface="Times New Roman" panose="02020603050405020304" pitchFamily="18" charset="0"/>
              </a:rPr>
              <a:t>									Matr. 8800900011</a:t>
            </a:r>
            <a:endParaRPr lang="it-IT" sz="2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it-IT" sz="2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1F8E3EE-9288-6443-8875-4054C6FF63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334" y="1696016"/>
            <a:ext cx="2387600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769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>
            <a:extLst>
              <a:ext uri="{FF2B5EF4-FFF2-40B4-BE49-F238E27FC236}">
                <a16:creationId xmlns:a16="http://schemas.microsoft.com/office/drawing/2014/main" id="{4DFC6EE0-3475-3D4D-A651-072A1D15F38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21235" y="31213"/>
            <a:ext cx="12164349" cy="68112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C42C936-1451-114D-9A38-D6D561CBDE95}"/>
              </a:ext>
            </a:extLst>
          </p:cNvPr>
          <p:cNvSpPr txBox="1"/>
          <p:nvPr/>
        </p:nvSpPr>
        <p:spPr>
          <a:xfrm>
            <a:off x="0" y="-1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/>
              <a:t>Chapter 2: Intensity related distribution of sweet and bitter </a:t>
            </a:r>
          </a:p>
          <a:p>
            <a:pPr algn="r"/>
            <a:r>
              <a:rPr lang="en-US" sz="2800" b="1"/>
              <a:t>taste fMRI responses in the insular cortex 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fMRI experiment</a:t>
            </a: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6B435189-D1A4-F247-92CB-46256DCA7B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373450"/>
              </p:ext>
            </p:extLst>
          </p:nvPr>
        </p:nvGraphicFramePr>
        <p:xfrm>
          <a:off x="6078946" y="1745611"/>
          <a:ext cx="5197070" cy="889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39909">
                  <a:extLst>
                    <a:ext uri="{9D8B030D-6E8A-4147-A177-3AD203B41FA5}">
                      <a16:colId xmlns:a16="http://schemas.microsoft.com/office/drawing/2014/main" val="1314773709"/>
                    </a:ext>
                  </a:extLst>
                </a:gridCol>
                <a:gridCol w="1208296">
                  <a:extLst>
                    <a:ext uri="{9D8B030D-6E8A-4147-A177-3AD203B41FA5}">
                      <a16:colId xmlns:a16="http://schemas.microsoft.com/office/drawing/2014/main" val="1453885996"/>
                    </a:ext>
                  </a:extLst>
                </a:gridCol>
                <a:gridCol w="1413157">
                  <a:extLst>
                    <a:ext uri="{9D8B030D-6E8A-4147-A177-3AD203B41FA5}">
                      <a16:colId xmlns:a16="http://schemas.microsoft.com/office/drawing/2014/main" val="3591739093"/>
                    </a:ext>
                  </a:extLst>
                </a:gridCol>
                <a:gridCol w="1535708">
                  <a:extLst>
                    <a:ext uri="{9D8B030D-6E8A-4147-A177-3AD203B41FA5}">
                      <a16:colId xmlns:a16="http://schemas.microsoft.com/office/drawing/2014/main" val="3990863589"/>
                    </a:ext>
                  </a:extLst>
                </a:gridCol>
              </a:tblGrid>
              <a:tr h="202956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# Subjects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Age </a:t>
                      </a:r>
                    </a:p>
                    <a:p>
                      <a:pPr algn="ctr"/>
                      <a:r>
                        <a:rPr lang="en-US" sz="1400"/>
                        <a:t>(mean</a:t>
                      </a: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t-IT" sz="1400">
                          <a:effectLst/>
                        </a:rPr>
                        <a:t> SD)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BMI </a:t>
                      </a:r>
                    </a:p>
                    <a:p>
                      <a:pPr algn="ctr"/>
                      <a:r>
                        <a:rPr lang="en-US" sz="1400"/>
                        <a:t>(mean</a:t>
                      </a: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t-IT" sz="1400">
                          <a:effectLst/>
                        </a:rPr>
                        <a:t> SD)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Sex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307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25 </a:t>
                      </a:r>
                      <a:r>
                        <a:rPr lang="en-US" sz="14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 4</a:t>
                      </a:r>
                      <a:endParaRPr lang="en-US" sz="14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23 </a:t>
                      </a:r>
                      <a:r>
                        <a:rPr lang="en-US" sz="14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 2.7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/>
                        <a:t>25 M, 19 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118552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7BD4F206-45ED-BF4E-A20F-3496C99A7E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b="14505"/>
          <a:stretch/>
        </p:blipFill>
        <p:spPr>
          <a:xfrm>
            <a:off x="6412586" y="4754722"/>
            <a:ext cx="4854469" cy="1884165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7418927-DBD4-C14F-BE0B-61BD82059593}"/>
              </a:ext>
            </a:extLst>
          </p:cNvPr>
          <p:cNvSpPr txBox="1"/>
          <p:nvPr/>
        </p:nvSpPr>
        <p:spPr>
          <a:xfrm>
            <a:off x="6228358" y="2713054"/>
            <a:ext cx="47641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MRI data acquisition:</a:t>
            </a:r>
          </a:p>
          <a:p>
            <a:endParaRPr lang="en-US" b="1"/>
          </a:p>
          <a:p>
            <a:pPr marL="285750" indent="-285750">
              <a:buFontTx/>
              <a:buChar char="-"/>
            </a:pPr>
            <a:r>
              <a:rPr lang="en-US"/>
              <a:t>High resolution anatomical acquisition, MPRAGE sequence 1 mm</a:t>
            </a:r>
            <a:r>
              <a:rPr lang="en-US" baseline="30000"/>
              <a:t>3 </a:t>
            </a:r>
            <a:r>
              <a:rPr lang="en-US"/>
              <a:t>isotropic;</a:t>
            </a:r>
          </a:p>
          <a:p>
            <a:pPr marL="285750" indent="-285750">
              <a:buFontTx/>
              <a:buChar char="-"/>
            </a:pPr>
            <a:r>
              <a:rPr lang="en-US"/>
              <a:t>Multiband EPI sequence TR=1s, voxel size 2.5 mm</a:t>
            </a:r>
            <a:r>
              <a:rPr lang="en-US" baseline="30000"/>
              <a:t>3 </a:t>
            </a:r>
            <a:r>
              <a:rPr lang="en-US"/>
              <a:t>isotropic</a:t>
            </a:r>
          </a:p>
          <a:p>
            <a:r>
              <a:rPr lang="en-US"/>
              <a:t> 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93A39C63-24C0-1D4B-BD00-E20C68947F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"/>
          </a:blip>
          <a:srcRect l="15810" t="7134" r="13547" b="61665"/>
          <a:stretch/>
        </p:blipFill>
        <p:spPr>
          <a:xfrm>
            <a:off x="7832748" y="4739907"/>
            <a:ext cx="4784034" cy="2118093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9AE3437D-53D9-1445-B895-766932F365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"/>
          </a:blip>
          <a:srcRect l="15810" t="7134" r="13547" b="61665"/>
          <a:stretch/>
        </p:blipFill>
        <p:spPr>
          <a:xfrm rot="10800000">
            <a:off x="-459268" y="23888"/>
            <a:ext cx="4784034" cy="2118093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E5989656-B8F0-6741-8EE6-DA57A79C4F9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36704" y="2732095"/>
            <a:ext cx="4898572" cy="3272093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6E8BE036-831C-A041-BB73-1D9B3F8F1C7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505" b="97282" l="4684" r="97042"/>
                    </a14:imgEffect>
                  </a14:imgLayer>
                </a14:imgProps>
              </a:ext>
            </a:extLst>
          </a:blip>
          <a:srcRect l="26669" t="7004" r="22170" b="54614"/>
          <a:stretch/>
        </p:blipFill>
        <p:spPr>
          <a:xfrm>
            <a:off x="3765417" y="5368834"/>
            <a:ext cx="2346597" cy="1489166"/>
          </a:xfrm>
          <a:prstGeom prst="rect">
            <a:avLst/>
          </a:prstGeom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5F590F57-DF2C-B545-9528-C31D237BE138}"/>
              </a:ext>
            </a:extLst>
          </p:cNvPr>
          <p:cNvSpPr txBox="1"/>
          <p:nvPr/>
        </p:nvSpPr>
        <p:spPr>
          <a:xfrm>
            <a:off x="701547" y="2143761"/>
            <a:ext cx="35454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/>
              <a:t>3T Magnetom Skyra</a:t>
            </a:r>
          </a:p>
          <a:p>
            <a:pPr algn="ctr"/>
            <a:r>
              <a:rPr lang="en-US" sz="1600" b="1"/>
              <a:t>(San Giovanni di Dio e Ruggi D’aragona)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AF00DE78-9295-4E44-AD6C-3E8FF58C6D2B}"/>
              </a:ext>
            </a:extLst>
          </p:cNvPr>
          <p:cNvSpPr txBox="1"/>
          <p:nvPr/>
        </p:nvSpPr>
        <p:spPr>
          <a:xfrm>
            <a:off x="7679897" y="4476798"/>
            <a:ext cx="2210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Stimulation protocol: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A4AB5D8B-6C91-774B-9C8C-5FD10DFBBEFE}"/>
              </a:ext>
            </a:extLst>
          </p:cNvPr>
          <p:cNvSpPr txBox="1"/>
          <p:nvPr/>
        </p:nvSpPr>
        <p:spPr>
          <a:xfrm>
            <a:off x="7354619" y="1328471"/>
            <a:ext cx="2059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Demographic table:</a:t>
            </a:r>
          </a:p>
          <a:p>
            <a:endParaRPr lang="en-US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E9E0E498-3817-9540-8A21-459C53CC7FF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E3B8751A-96D0-AF4D-A95B-27805DD0DE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8152" y="5154646"/>
            <a:ext cx="2976418" cy="1484241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6A24BD2-C188-EE45-AA94-DD33FFDC99CD}"/>
              </a:ext>
            </a:extLst>
          </p:cNvPr>
          <p:cNvSpPr txBox="1"/>
          <p:nvPr/>
        </p:nvSpPr>
        <p:spPr>
          <a:xfrm>
            <a:off x="6742197" y="6488668"/>
            <a:ext cx="5581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Canna</a:t>
            </a:r>
            <a:r>
              <a:rPr lang="en-US" b="1">
                <a:solidFill>
                  <a:srgbClr val="C00000"/>
                </a:solidFill>
              </a:rPr>
              <a:t> et al (2019) Human Brain Mapping (under review)</a:t>
            </a:r>
          </a:p>
        </p:txBody>
      </p:sp>
    </p:spTree>
    <p:extLst>
      <p:ext uri="{BB962C8B-B14F-4D97-AF65-F5344CB8AC3E}">
        <p14:creationId xmlns:p14="http://schemas.microsoft.com/office/powerpoint/2010/main" val="2203679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>
            <a:extLst>
              <a:ext uri="{FF2B5EF4-FFF2-40B4-BE49-F238E27FC236}">
                <a16:creationId xmlns:a16="http://schemas.microsoft.com/office/drawing/2014/main" id="{9B702DD2-1027-4B43-9799-99D4BCC93E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>
            <a:off x="7888970" y="4711716"/>
            <a:ext cx="4784034" cy="2118093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235C7119-38F3-9F4B-B1BE-5C6CDFAC2D2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0" y="350001"/>
            <a:ext cx="12164349" cy="68112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C42C936-1451-114D-9A38-D6D561CBDE95}"/>
              </a:ext>
            </a:extLst>
          </p:cNvPr>
          <p:cNvSpPr txBox="1"/>
          <p:nvPr/>
        </p:nvSpPr>
        <p:spPr>
          <a:xfrm>
            <a:off x="0" y="-1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/>
              <a:t>Chapter 2: Intensity related distribution of sweet and bitter </a:t>
            </a:r>
          </a:p>
          <a:p>
            <a:pPr algn="r"/>
            <a:r>
              <a:rPr lang="en-US" sz="2800" b="1"/>
              <a:t>taste fMRI responses in the insular cortex 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Results (1/2) : Insular activation to taste intensity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583CD01D-0F76-6A4A-ABF0-918962219F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892" y="1837880"/>
            <a:ext cx="4170218" cy="263867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31DB5D19-CD40-984A-AABB-7763F7C262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203" y="1837880"/>
            <a:ext cx="4170218" cy="263867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37077FF-3996-A34D-8466-B2C62A040CA5}"/>
              </a:ext>
            </a:extLst>
          </p:cNvPr>
          <p:cNvSpPr txBox="1"/>
          <p:nvPr/>
        </p:nvSpPr>
        <p:spPr>
          <a:xfrm>
            <a:off x="2208648" y="1468548"/>
            <a:ext cx="237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Right insula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20DA417-FF1E-E647-8B95-019B30AC8132}"/>
              </a:ext>
            </a:extLst>
          </p:cNvPr>
          <p:cNvSpPr txBox="1"/>
          <p:nvPr/>
        </p:nvSpPr>
        <p:spPr>
          <a:xfrm>
            <a:off x="7716819" y="1473254"/>
            <a:ext cx="237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Left insula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8AD2747E-FCA4-DA4D-8E98-E9E656BE72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9892" y="4966851"/>
            <a:ext cx="4055434" cy="1597051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434AB66-395C-1C49-A7CD-7DB09DBE9620}"/>
              </a:ext>
            </a:extLst>
          </p:cNvPr>
          <p:cNvSpPr txBox="1"/>
          <p:nvPr/>
        </p:nvSpPr>
        <p:spPr>
          <a:xfrm>
            <a:off x="1019892" y="4591246"/>
            <a:ext cx="396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Differential effect of the concentrations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811F828B-1742-F044-9FFE-0E344DB4F5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 rot="10800000">
            <a:off x="-466185" y="0"/>
            <a:ext cx="4784034" cy="2118093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D2F17108-7A9A-4442-9CBD-D1606F5C24F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7C7E401F-08F6-1A4F-BF7E-23D779EDCBB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64" b="50945"/>
          <a:stretch/>
        </p:blipFill>
        <p:spPr>
          <a:xfrm>
            <a:off x="5282682" y="4589018"/>
            <a:ext cx="3270441" cy="1899902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DEFB0DE0-4785-204A-9C41-2D56F6F9DEA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66" r="64306"/>
          <a:stretch/>
        </p:blipFill>
        <p:spPr>
          <a:xfrm>
            <a:off x="8553123" y="4662332"/>
            <a:ext cx="3460269" cy="1902964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EFA06BB-D7EF-FB45-B8DB-B91C63B4543C}"/>
              </a:ext>
            </a:extLst>
          </p:cNvPr>
          <p:cNvSpPr txBox="1"/>
          <p:nvPr/>
        </p:nvSpPr>
        <p:spPr>
          <a:xfrm>
            <a:off x="6742197" y="6504166"/>
            <a:ext cx="4991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Canna et al (2019) Human Brain Mapping (under review)</a:t>
            </a:r>
          </a:p>
        </p:txBody>
      </p:sp>
    </p:spTree>
    <p:extLst>
      <p:ext uri="{BB962C8B-B14F-4D97-AF65-F5344CB8AC3E}">
        <p14:creationId xmlns:p14="http://schemas.microsoft.com/office/powerpoint/2010/main" val="1214301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FB2A742-B01C-E94D-A3C6-E6007A02DD70}"/>
              </a:ext>
            </a:extLst>
          </p:cNvPr>
          <p:cNvSpPr/>
          <p:nvPr/>
        </p:nvSpPr>
        <p:spPr>
          <a:xfrm>
            <a:off x="14819" y="2014630"/>
            <a:ext cx="12164349" cy="37938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3DD0FF9-BDE5-DE44-B3DE-7E45EB34EA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 rot="10800000">
            <a:off x="-370509" y="25667"/>
            <a:ext cx="4784034" cy="211809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DE68F0B-F644-8F44-8818-7EE865298D4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21235" y="31213"/>
            <a:ext cx="12164349" cy="68112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C42C936-1451-114D-9A38-D6D561CBDE95}"/>
              </a:ext>
            </a:extLst>
          </p:cNvPr>
          <p:cNvSpPr txBox="1"/>
          <p:nvPr/>
        </p:nvSpPr>
        <p:spPr>
          <a:xfrm>
            <a:off x="0" y="-1"/>
            <a:ext cx="1219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/>
              <a:t>Chapter 2: Intensity related distribution of sweet and bitter </a:t>
            </a:r>
          </a:p>
          <a:p>
            <a:pPr algn="r"/>
            <a:r>
              <a:rPr lang="en-US" sz="2800" b="1"/>
              <a:t>taste fMRI responses in the insular cortex 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Results (2/2) : spatial distribution taste 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intensity in the bilateral insula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AFED86E-26FD-C040-8A7D-60B13FA38D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>
            <a:off x="7793294" y="4755534"/>
            <a:ext cx="4784034" cy="211809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C750A93E-55D3-4640-BF96-9049C37521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91DE659-A83D-AE4F-929B-32CF4049FDA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44" t="53520" r="5905" b="-1"/>
          <a:stretch/>
        </p:blipFill>
        <p:spPr>
          <a:xfrm>
            <a:off x="21235" y="2750358"/>
            <a:ext cx="11390255" cy="2821497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C87EE01-B1C8-6F4D-A1C2-CAF783D98F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4227" t="25187" r="240" b="28082"/>
          <a:stretch/>
        </p:blipFill>
        <p:spPr>
          <a:xfrm>
            <a:off x="11391789" y="2763254"/>
            <a:ext cx="694314" cy="292021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8C6792F-E505-5E42-B8AB-7A72C19BEDC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51" t="2255" r="4655" b="89655"/>
          <a:stretch/>
        </p:blipFill>
        <p:spPr>
          <a:xfrm>
            <a:off x="355219" y="2014630"/>
            <a:ext cx="11468730" cy="491080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0F3F639-DF9B-004D-A675-092A7D788F68}"/>
              </a:ext>
            </a:extLst>
          </p:cNvPr>
          <p:cNvSpPr txBox="1"/>
          <p:nvPr/>
        </p:nvSpPr>
        <p:spPr>
          <a:xfrm>
            <a:off x="6747515" y="6534964"/>
            <a:ext cx="4991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Canna et al (2019) Human Brain Mapping (under review)</a:t>
            </a:r>
          </a:p>
        </p:txBody>
      </p:sp>
    </p:spTree>
    <p:extLst>
      <p:ext uri="{BB962C8B-B14F-4D97-AF65-F5344CB8AC3E}">
        <p14:creationId xmlns:p14="http://schemas.microsoft.com/office/powerpoint/2010/main" val="3939626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D1DDB47B-658E-5443-A74B-0F01CBBF8890}"/>
              </a:ext>
            </a:extLst>
          </p:cNvPr>
          <p:cNvSpPr/>
          <p:nvPr/>
        </p:nvSpPr>
        <p:spPr>
          <a:xfrm>
            <a:off x="211449" y="2733756"/>
            <a:ext cx="2430151" cy="18128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8399FCDE-EC81-7344-B711-794194A7CE0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21235" y="31213"/>
            <a:ext cx="12164349" cy="68112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C42C936-1451-114D-9A38-D6D561CBDE95}"/>
              </a:ext>
            </a:extLst>
          </p:cNvPr>
          <p:cNvSpPr txBox="1"/>
          <p:nvPr/>
        </p:nvSpPr>
        <p:spPr>
          <a:xfrm>
            <a:off x="-9069" y="12840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/>
              <a:t>Chapter 3: Study of gustatory cortex using </a:t>
            </a:r>
          </a:p>
          <a:p>
            <a:pPr algn="ctr"/>
            <a:r>
              <a:rPr lang="en-US" sz="2800" b="1"/>
              <a:t>Ultra High field (7T) fMRI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D00B949-44D1-C349-A6CE-6432623AB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3800" y="5892437"/>
            <a:ext cx="2108200" cy="9525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BAEB8718-3BF9-3040-9FA1-89C9D2B5A25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7100" y="2882277"/>
            <a:ext cx="5141593" cy="34290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76558859-BFFF-8F46-9A76-2B6FA57A28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7109" y="-2"/>
            <a:ext cx="1724891" cy="172489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6249ED6-D237-364C-AA57-F20D847B4F7F}"/>
              </a:ext>
            </a:extLst>
          </p:cNvPr>
          <p:cNvSpPr txBox="1"/>
          <p:nvPr/>
        </p:nvSpPr>
        <p:spPr>
          <a:xfrm>
            <a:off x="211449" y="1657008"/>
            <a:ext cx="119714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Is there a specialization for taste quality in Primary Gustatory Cortex?</a:t>
            </a:r>
          </a:p>
          <a:p>
            <a:pPr algn="ctr"/>
            <a:r>
              <a:rPr lang="en-US" sz="3200" b="1"/>
              <a:t> A 7 Tesla fMRI study. </a:t>
            </a:r>
            <a:endParaRPr lang="it-IT" sz="3200" b="1"/>
          </a:p>
          <a:p>
            <a:endParaRPr lang="en-US" sz="3200" b="1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3F98B7E7-F083-0B46-8D89-3BDA802E4E4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5000"/>
          </a:blip>
          <a:srcRect l="15810" t="7134" r="13547" b="61665"/>
          <a:stretch/>
        </p:blipFill>
        <p:spPr>
          <a:xfrm>
            <a:off x="7832748" y="4739907"/>
            <a:ext cx="4784034" cy="211809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2353D933-6493-634A-AF6D-CE22D25EEA9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5000"/>
          </a:blip>
          <a:srcRect l="15810" t="7134" r="13547" b="61665"/>
          <a:stretch/>
        </p:blipFill>
        <p:spPr>
          <a:xfrm rot="10800000">
            <a:off x="-494495" y="-2"/>
            <a:ext cx="4784034" cy="2118093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18A814B9-D276-DB4E-AF33-745109B4E90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7DC74DC8-79A7-9D49-A96C-8DB3E80BCDB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48639" r="100000"/>
                    </a14:imgEffect>
                  </a14:imgLayer>
                </a14:imgProps>
              </a:ext>
            </a:extLst>
          </a:blip>
          <a:srcRect l="49636" t="3414" b="3909"/>
          <a:stretch/>
        </p:blipFill>
        <p:spPr>
          <a:xfrm>
            <a:off x="474610" y="4473689"/>
            <a:ext cx="2001245" cy="1928992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70346AB7-3F01-6F42-8531-11980DCFF23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7541" l="9901" r="98515"/>
                    </a14:imgEffect>
                  </a14:imgLayer>
                </a14:imgProps>
              </a:ext>
            </a:extLst>
          </a:blip>
          <a:srcRect l="11809" t="52500" r="3780" b="1040"/>
          <a:stretch/>
        </p:blipFill>
        <p:spPr>
          <a:xfrm>
            <a:off x="2502452" y="3196120"/>
            <a:ext cx="2207356" cy="2201380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81FAF249-D764-D440-84EB-2FFCB367E049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427" t="1740" r="6477" b="51421"/>
          <a:stretch/>
        </p:blipFill>
        <p:spPr>
          <a:xfrm>
            <a:off x="264641" y="2761680"/>
            <a:ext cx="2237810" cy="1712009"/>
          </a:xfrm>
          <a:prstGeom prst="rect">
            <a:avLst/>
          </a:prstGeom>
        </p:spPr>
      </p:pic>
      <p:sp>
        <p:nvSpPr>
          <p:cNvPr id="26" name="Rettangolo 25">
            <a:extLst>
              <a:ext uri="{FF2B5EF4-FFF2-40B4-BE49-F238E27FC236}">
                <a16:creationId xmlns:a16="http://schemas.microsoft.com/office/drawing/2014/main" id="{B9C708F6-5624-B74D-9C83-3EAAB26037BD}"/>
              </a:ext>
            </a:extLst>
          </p:cNvPr>
          <p:cNvSpPr/>
          <p:nvPr/>
        </p:nvSpPr>
        <p:spPr>
          <a:xfrm>
            <a:off x="264641" y="2763932"/>
            <a:ext cx="496091" cy="11834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07317F0F-2778-934A-A2F0-63ADF0E1B54A}"/>
              </a:ext>
            </a:extLst>
          </p:cNvPr>
          <p:cNvSpPr/>
          <p:nvPr/>
        </p:nvSpPr>
        <p:spPr>
          <a:xfrm>
            <a:off x="1604375" y="2759156"/>
            <a:ext cx="529225" cy="743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E196DD87-F1CF-4142-935A-EA4422D019D1}"/>
              </a:ext>
            </a:extLst>
          </p:cNvPr>
          <p:cNvSpPr/>
          <p:nvPr/>
        </p:nvSpPr>
        <p:spPr>
          <a:xfrm rot="16200000">
            <a:off x="91872" y="3361154"/>
            <a:ext cx="470358" cy="1248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823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>
            <a:extLst>
              <a:ext uri="{FF2B5EF4-FFF2-40B4-BE49-F238E27FC236}">
                <a16:creationId xmlns:a16="http://schemas.microsoft.com/office/drawing/2014/main" id="{5F2C3F62-3DEE-7447-A082-28FCF02E370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21235" y="31213"/>
            <a:ext cx="12164349" cy="6811200"/>
          </a:xfrm>
          <a:prstGeom prst="rect">
            <a:avLst/>
          </a:prstGeom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63B27C5C-2B27-C747-93D8-71E209162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3800" y="5892437"/>
            <a:ext cx="2108200" cy="952500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5B09C7EB-3823-AD4C-952B-04BE669FCC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7109" y="-2"/>
            <a:ext cx="1724891" cy="1724891"/>
          </a:xfrm>
          <a:prstGeom prst="rect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F28F48B2-3516-F543-836B-B586E50DFB3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"/>
          </a:blip>
          <a:srcRect l="15810" t="7134" r="13547" b="61665"/>
          <a:stretch/>
        </p:blipFill>
        <p:spPr>
          <a:xfrm>
            <a:off x="7832748" y="4739907"/>
            <a:ext cx="4784034" cy="2118093"/>
          </a:xfrm>
          <a:prstGeom prst="rect">
            <a:avLst/>
          </a:prstGeom>
        </p:spPr>
      </p:pic>
      <p:pic>
        <p:nvPicPr>
          <p:cNvPr id="40" name="Immagine 39">
            <a:extLst>
              <a:ext uri="{FF2B5EF4-FFF2-40B4-BE49-F238E27FC236}">
                <a16:creationId xmlns:a16="http://schemas.microsoft.com/office/drawing/2014/main" id="{7202FC29-E517-844F-B724-CB8FBB6886F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"/>
          </a:blip>
          <a:srcRect l="15810" t="7134" r="13547" b="61665"/>
          <a:stretch/>
        </p:blipFill>
        <p:spPr>
          <a:xfrm rot="10800000">
            <a:off x="-471963" y="18767"/>
            <a:ext cx="4784034" cy="2118093"/>
          </a:xfrm>
          <a:prstGeom prst="rect">
            <a:avLst/>
          </a:prstGeom>
        </p:spPr>
      </p:pic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8A0080D2-CC05-FD4A-B9D8-0B4812767C94}"/>
              </a:ext>
            </a:extLst>
          </p:cNvPr>
          <p:cNvSpPr txBox="1"/>
          <p:nvPr/>
        </p:nvSpPr>
        <p:spPr>
          <a:xfrm>
            <a:off x="-7015" y="-7525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/>
              <a:t>Chapter 3: Study of gustatory cortex using </a:t>
            </a:r>
          </a:p>
          <a:p>
            <a:pPr algn="ctr"/>
            <a:r>
              <a:rPr lang="en-US" sz="2800" b="1"/>
              <a:t>Ultra High field (7T) fMRI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fMRI experiment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4A956853-2CAE-6F4D-96F0-B975708CB18A}"/>
              </a:ext>
            </a:extLst>
          </p:cNvPr>
          <p:cNvSpPr txBox="1"/>
          <p:nvPr/>
        </p:nvSpPr>
        <p:spPr>
          <a:xfrm>
            <a:off x="4827548" y="1648415"/>
            <a:ext cx="38223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Magnetom 7T</a:t>
            </a:r>
          </a:p>
          <a:p>
            <a:pPr algn="ctr"/>
            <a:r>
              <a:rPr lang="en-US" sz="1600" b="1"/>
              <a:t>(Scannexus facility, Maastricht University)</a:t>
            </a:r>
          </a:p>
        </p:txBody>
      </p:sp>
      <p:pic>
        <p:nvPicPr>
          <p:cNvPr id="45" name="Immagine 44">
            <a:extLst>
              <a:ext uri="{FF2B5EF4-FFF2-40B4-BE49-F238E27FC236}">
                <a16:creationId xmlns:a16="http://schemas.microsoft.com/office/drawing/2014/main" id="{FD49B06F-5A5A-2A42-894A-28058F6B29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7773" y="2292831"/>
            <a:ext cx="3363139" cy="2514497"/>
          </a:xfrm>
          <a:prstGeom prst="rect">
            <a:avLst/>
          </a:prstGeom>
        </p:spPr>
      </p:pic>
      <p:pic>
        <p:nvPicPr>
          <p:cNvPr id="46" name="Immagine 45">
            <a:extLst>
              <a:ext uri="{FF2B5EF4-FFF2-40B4-BE49-F238E27FC236}">
                <a16:creationId xmlns:a16="http://schemas.microsoft.com/office/drawing/2014/main" id="{A1686852-5B53-EF4B-97C9-DF2D787D17F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733" r="49147"/>
          <a:stretch/>
        </p:blipFill>
        <p:spPr>
          <a:xfrm>
            <a:off x="9420777" y="2259245"/>
            <a:ext cx="2049066" cy="2548084"/>
          </a:xfrm>
          <a:prstGeom prst="rect">
            <a:avLst/>
          </a:prstGeom>
        </p:spPr>
      </p:pic>
      <p:graphicFrame>
        <p:nvGraphicFramePr>
          <p:cNvPr id="47" name="Tabella 46">
            <a:extLst>
              <a:ext uri="{FF2B5EF4-FFF2-40B4-BE49-F238E27FC236}">
                <a16:creationId xmlns:a16="http://schemas.microsoft.com/office/drawing/2014/main" id="{0C6C3BE8-8244-404C-9955-ECA1D4C56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308377"/>
              </p:ext>
            </p:extLst>
          </p:nvPr>
        </p:nvGraphicFramePr>
        <p:xfrm>
          <a:off x="538865" y="1928619"/>
          <a:ext cx="4260433" cy="822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52493">
                  <a:extLst>
                    <a:ext uri="{9D8B030D-6E8A-4147-A177-3AD203B41FA5}">
                      <a16:colId xmlns:a16="http://schemas.microsoft.com/office/drawing/2014/main" val="1314773709"/>
                    </a:ext>
                  </a:extLst>
                </a:gridCol>
                <a:gridCol w="1165862">
                  <a:extLst>
                    <a:ext uri="{9D8B030D-6E8A-4147-A177-3AD203B41FA5}">
                      <a16:colId xmlns:a16="http://schemas.microsoft.com/office/drawing/2014/main" val="1453885996"/>
                    </a:ext>
                  </a:extLst>
                </a:gridCol>
                <a:gridCol w="1208868">
                  <a:extLst>
                    <a:ext uri="{9D8B030D-6E8A-4147-A177-3AD203B41FA5}">
                      <a16:colId xmlns:a16="http://schemas.microsoft.com/office/drawing/2014/main" val="3591739093"/>
                    </a:ext>
                  </a:extLst>
                </a:gridCol>
                <a:gridCol w="1033210">
                  <a:extLst>
                    <a:ext uri="{9D8B030D-6E8A-4147-A177-3AD203B41FA5}">
                      <a16:colId xmlns:a16="http://schemas.microsoft.com/office/drawing/2014/main" val="3990863589"/>
                    </a:ext>
                  </a:extLst>
                </a:gridCol>
              </a:tblGrid>
              <a:tr h="388618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# Subjects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Age </a:t>
                      </a:r>
                    </a:p>
                    <a:p>
                      <a:pPr algn="ctr"/>
                      <a:r>
                        <a:rPr lang="en-US" sz="1400"/>
                        <a:t>(mean</a:t>
                      </a: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t-IT" sz="1400">
                          <a:effectLst/>
                        </a:rPr>
                        <a:t> SD)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BMI </a:t>
                      </a:r>
                    </a:p>
                    <a:p>
                      <a:pPr algn="ctr"/>
                      <a:r>
                        <a:rPr lang="en-US" sz="1400"/>
                        <a:t>(mean</a:t>
                      </a: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t-IT" sz="1400">
                          <a:effectLst/>
                        </a:rPr>
                        <a:t> SD)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Sex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307804"/>
                  </a:ext>
                </a:extLst>
              </a:tr>
              <a:tr h="243552">
                <a:tc>
                  <a:txBody>
                    <a:bodyPr/>
                    <a:lstStyle/>
                    <a:p>
                      <a:pPr algn="ctr"/>
                      <a:r>
                        <a:rPr lang="en-US" sz="1400" b="1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27 </a:t>
                      </a:r>
                      <a:r>
                        <a:rPr lang="en-US" sz="14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 2</a:t>
                      </a:r>
                      <a:endParaRPr lang="en-US" sz="14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22 </a:t>
                      </a:r>
                      <a:r>
                        <a:rPr lang="en-US" sz="14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 2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/>
                        <a:t>4 M, 4 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118552"/>
                  </a:ext>
                </a:extLst>
              </a:tr>
            </a:tbl>
          </a:graphicData>
        </a:graphic>
      </p:graphicFrame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28304E44-624E-FE4C-A2F7-B13212D9327B}"/>
              </a:ext>
            </a:extLst>
          </p:cNvPr>
          <p:cNvSpPr txBox="1"/>
          <p:nvPr/>
        </p:nvSpPr>
        <p:spPr>
          <a:xfrm>
            <a:off x="1272210" y="3433819"/>
            <a:ext cx="2210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Stimulation protocol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348F2534-667D-1840-8CA2-8BE29E94772D}"/>
              </a:ext>
            </a:extLst>
          </p:cNvPr>
          <p:cNvSpPr txBox="1"/>
          <p:nvPr/>
        </p:nvSpPr>
        <p:spPr>
          <a:xfrm>
            <a:off x="1680163" y="1599231"/>
            <a:ext cx="2059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Demographic table</a:t>
            </a:r>
          </a:p>
          <a:p>
            <a:endParaRPr lang="en-US"/>
          </a:p>
        </p:txBody>
      </p:sp>
      <p:pic>
        <p:nvPicPr>
          <p:cNvPr id="51" name="Immagine 50">
            <a:extLst>
              <a:ext uri="{FF2B5EF4-FFF2-40B4-BE49-F238E27FC236}">
                <a16:creationId xmlns:a16="http://schemas.microsoft.com/office/drawing/2014/main" id="{EF1A8120-315B-0848-84CA-BEFEFCCE16A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5" y="3799441"/>
            <a:ext cx="5072386" cy="1976205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571CFE2-60CA-2247-B51C-325C70E8D29B}"/>
              </a:ext>
            </a:extLst>
          </p:cNvPr>
          <p:cNvSpPr txBox="1"/>
          <p:nvPr/>
        </p:nvSpPr>
        <p:spPr>
          <a:xfrm>
            <a:off x="9207292" y="4598774"/>
            <a:ext cx="27745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it-IT" dirty="0"/>
          </a:p>
          <a:p>
            <a:pPr algn="ctr"/>
            <a:r>
              <a:rPr lang="it-IT" b="1" dirty="0"/>
              <a:t>Volume</a:t>
            </a:r>
            <a:r>
              <a:rPr lang="it-IT" dirty="0"/>
              <a:t> : 0.7ml for TASTES;</a:t>
            </a:r>
          </a:p>
          <a:p>
            <a:pPr algn="ctr"/>
            <a:r>
              <a:rPr lang="it-IT" dirty="0"/>
              <a:t>	1.4ml for SALIVA;</a:t>
            </a:r>
          </a:p>
          <a:p>
            <a:pPr algn="ctr"/>
            <a:r>
              <a:rPr lang="it-IT" b="1" dirty="0" err="1"/>
              <a:t>Injection</a:t>
            </a:r>
            <a:r>
              <a:rPr lang="it-IT" b="1" dirty="0"/>
              <a:t> Time</a:t>
            </a:r>
            <a:r>
              <a:rPr lang="it-IT" dirty="0"/>
              <a:t>: 1.4s;</a:t>
            </a:r>
          </a:p>
          <a:p>
            <a:pPr algn="ctr"/>
            <a:r>
              <a:rPr lang="it-IT" b="1" dirty="0" err="1"/>
              <a:t>Pump</a:t>
            </a:r>
            <a:r>
              <a:rPr lang="it-IT" b="1" dirty="0"/>
              <a:t> </a:t>
            </a:r>
            <a:r>
              <a:rPr lang="it-IT" b="1" dirty="0" err="1"/>
              <a:t>FlowRate</a:t>
            </a:r>
            <a:r>
              <a:rPr lang="it-IT" dirty="0"/>
              <a:t>: 30 ml/</a:t>
            </a:r>
            <a:r>
              <a:rPr lang="it-IT" dirty="0" err="1"/>
              <a:t>min</a:t>
            </a:r>
            <a:endParaRPr lang="it-IT" dirty="0"/>
          </a:p>
          <a:p>
            <a:endParaRPr lang="en-US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E15AC670-A7B9-124E-A15D-7CBCDF3D71D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8AC141F6-5AC1-D54F-A3B1-6DD7354EFC87}"/>
              </a:ext>
            </a:extLst>
          </p:cNvPr>
          <p:cNvSpPr txBox="1"/>
          <p:nvPr/>
        </p:nvSpPr>
        <p:spPr>
          <a:xfrm>
            <a:off x="-13778" y="6524786"/>
            <a:ext cx="5097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>
                <a:solidFill>
                  <a:srgbClr val="C00000"/>
                </a:solidFill>
              </a:rPr>
              <a:t>Canna</a:t>
            </a:r>
            <a:r>
              <a:rPr lang="it-IT" sz="1600" b="1" baseline="30000">
                <a:solidFill>
                  <a:srgbClr val="C00000"/>
                </a:solidFill>
              </a:rPr>
              <a:t> </a:t>
            </a:r>
            <a:r>
              <a:rPr lang="it-IT" sz="1600" b="1">
                <a:solidFill>
                  <a:srgbClr val="C00000"/>
                </a:solidFill>
              </a:rPr>
              <a:t>et al (2019) Organization for Human Brain Mapping</a:t>
            </a:r>
            <a:endParaRPr lang="en-US" sz="1600" b="1">
              <a:solidFill>
                <a:srgbClr val="C0000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DB4FDE4-C7A2-E642-BA5B-8C8C51FED097}"/>
              </a:ext>
            </a:extLst>
          </p:cNvPr>
          <p:cNvSpPr txBox="1"/>
          <p:nvPr/>
        </p:nvSpPr>
        <p:spPr>
          <a:xfrm>
            <a:off x="9563975" y="1810643"/>
            <a:ext cx="132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Gustometer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CF9E0530-BC08-F048-9434-4F300DE9E3BC}"/>
              </a:ext>
            </a:extLst>
          </p:cNvPr>
          <p:cNvSpPr txBox="1"/>
          <p:nvPr/>
        </p:nvSpPr>
        <p:spPr>
          <a:xfrm>
            <a:off x="4924556" y="4807328"/>
            <a:ext cx="41759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/>
          </a:p>
          <a:p>
            <a:pPr marL="285750" indent="-285750">
              <a:buFontTx/>
              <a:buChar char="-"/>
            </a:pPr>
            <a:r>
              <a:rPr lang="en-US"/>
              <a:t>High resolution anatomical acquisition, MPRAGE sequence 0.6 mm</a:t>
            </a:r>
            <a:r>
              <a:rPr lang="en-US" baseline="30000"/>
              <a:t>3 </a:t>
            </a:r>
            <a:r>
              <a:rPr lang="en-US"/>
              <a:t>isotropic;</a:t>
            </a:r>
          </a:p>
          <a:p>
            <a:pPr marL="285750" indent="-285750">
              <a:buFontTx/>
              <a:buChar char="-"/>
            </a:pPr>
            <a:r>
              <a:rPr lang="en-US"/>
              <a:t>Multiband EPI sequence TR=1.5s, voxel size 1.2 mm</a:t>
            </a:r>
            <a:r>
              <a:rPr lang="en-US" baseline="30000"/>
              <a:t>3 </a:t>
            </a:r>
            <a:r>
              <a:rPr lang="en-US"/>
              <a:t>isotropic</a:t>
            </a:r>
          </a:p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44899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Immagine 108">
            <a:extLst>
              <a:ext uri="{FF2B5EF4-FFF2-40B4-BE49-F238E27FC236}">
                <a16:creationId xmlns:a16="http://schemas.microsoft.com/office/drawing/2014/main" id="{5327F971-A2F2-5F4C-BC91-C67F0728A7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>
            <a:off x="7832748" y="4739907"/>
            <a:ext cx="4784034" cy="2118093"/>
          </a:xfrm>
          <a:prstGeom prst="rect">
            <a:avLst/>
          </a:prstGeom>
        </p:spPr>
      </p:pic>
      <p:pic>
        <p:nvPicPr>
          <p:cNvPr id="46" name="Immagine 45">
            <a:extLst>
              <a:ext uri="{FF2B5EF4-FFF2-40B4-BE49-F238E27FC236}">
                <a16:creationId xmlns:a16="http://schemas.microsoft.com/office/drawing/2014/main" id="{8C6CD5F1-AC99-5F42-81CA-522FFD40CD8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21235" y="31213"/>
            <a:ext cx="12164349" cy="6811200"/>
          </a:xfrm>
          <a:prstGeom prst="rect">
            <a:avLst/>
          </a:prstGeom>
        </p:spPr>
      </p:pic>
      <p:sp>
        <p:nvSpPr>
          <p:cNvPr id="63" name="Rettangolo 62">
            <a:extLst>
              <a:ext uri="{FF2B5EF4-FFF2-40B4-BE49-F238E27FC236}">
                <a16:creationId xmlns:a16="http://schemas.microsoft.com/office/drawing/2014/main" id="{E56507E3-396F-F44A-995B-D5C782E62B23}"/>
              </a:ext>
            </a:extLst>
          </p:cNvPr>
          <p:cNvSpPr>
            <a:spLocks noChangeAspect="1"/>
          </p:cNvSpPr>
          <p:nvPr/>
        </p:nvSpPr>
        <p:spPr>
          <a:xfrm>
            <a:off x="1388944" y="1353013"/>
            <a:ext cx="10549306" cy="52318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pic>
        <p:nvPicPr>
          <p:cNvPr id="64" name="Immagine 63">
            <a:extLst>
              <a:ext uri="{FF2B5EF4-FFF2-40B4-BE49-F238E27FC236}">
                <a16:creationId xmlns:a16="http://schemas.microsoft.com/office/drawing/2014/main" id="{2900C94F-29BF-EA45-87F6-5C130550AA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336" t="13959" r="9956" b="37041"/>
          <a:stretch/>
        </p:blipFill>
        <p:spPr>
          <a:xfrm>
            <a:off x="3165251" y="2915392"/>
            <a:ext cx="1717595" cy="1102561"/>
          </a:xfrm>
          <a:prstGeom prst="rect">
            <a:avLst/>
          </a:prstGeom>
        </p:spPr>
      </p:pic>
      <p:pic>
        <p:nvPicPr>
          <p:cNvPr id="65" name="Immagine 64">
            <a:extLst>
              <a:ext uri="{FF2B5EF4-FFF2-40B4-BE49-F238E27FC236}">
                <a16:creationId xmlns:a16="http://schemas.microsoft.com/office/drawing/2014/main" id="{3008BBA9-F1FA-9043-A3CF-8E6A6BA46B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635" t="14105" r="9657" b="36561"/>
          <a:stretch/>
        </p:blipFill>
        <p:spPr>
          <a:xfrm>
            <a:off x="1432268" y="2945236"/>
            <a:ext cx="1705989" cy="1102561"/>
          </a:xfrm>
          <a:prstGeom prst="rect">
            <a:avLst/>
          </a:prstGeom>
        </p:spPr>
      </p:pic>
      <p:pic>
        <p:nvPicPr>
          <p:cNvPr id="66" name="Immagine 65">
            <a:extLst>
              <a:ext uri="{FF2B5EF4-FFF2-40B4-BE49-F238E27FC236}">
                <a16:creationId xmlns:a16="http://schemas.microsoft.com/office/drawing/2014/main" id="{405CF316-6616-BD49-BC1E-545A8A84844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970" t="14064" r="9554" b="36936"/>
          <a:stretch/>
        </p:blipFill>
        <p:spPr>
          <a:xfrm>
            <a:off x="3214960" y="1690965"/>
            <a:ext cx="1709261" cy="1102561"/>
          </a:xfrm>
          <a:prstGeom prst="rect">
            <a:avLst/>
          </a:prstGeom>
        </p:spPr>
      </p:pic>
      <p:pic>
        <p:nvPicPr>
          <p:cNvPr id="67" name="Immagine 66">
            <a:extLst>
              <a:ext uri="{FF2B5EF4-FFF2-40B4-BE49-F238E27FC236}">
                <a16:creationId xmlns:a16="http://schemas.microsoft.com/office/drawing/2014/main" id="{9904E366-7C4B-D24B-B942-0D245A4F457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2724" t="14099" r="9799" b="36790"/>
          <a:stretch/>
        </p:blipFill>
        <p:spPr>
          <a:xfrm>
            <a:off x="1476035" y="1690965"/>
            <a:ext cx="1705394" cy="1102561"/>
          </a:xfrm>
          <a:prstGeom prst="rect">
            <a:avLst/>
          </a:prstGeom>
        </p:spPr>
      </p:pic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8856A7CB-629C-0A4D-ADCC-ED0E8B6E9DB6}"/>
              </a:ext>
            </a:extLst>
          </p:cNvPr>
          <p:cNvSpPr txBox="1">
            <a:spLocks noChangeAspect="1"/>
          </p:cNvSpPr>
          <p:nvPr/>
        </p:nvSpPr>
        <p:spPr>
          <a:xfrm>
            <a:off x="1383242" y="1360919"/>
            <a:ext cx="628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sweet</a:t>
            </a:r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25DACC01-DC8F-C84D-B87B-7174946DC29D}"/>
              </a:ext>
            </a:extLst>
          </p:cNvPr>
          <p:cNvSpPr txBox="1">
            <a:spLocks noChangeAspect="1"/>
          </p:cNvSpPr>
          <p:nvPr/>
        </p:nvSpPr>
        <p:spPr>
          <a:xfrm>
            <a:off x="3308756" y="1369168"/>
            <a:ext cx="600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bitter</a:t>
            </a:r>
          </a:p>
        </p:txBody>
      </p: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0E76FB78-8A1A-674D-9B52-70C289CE579F}"/>
              </a:ext>
            </a:extLst>
          </p:cNvPr>
          <p:cNvSpPr txBox="1">
            <a:spLocks noChangeAspect="1"/>
          </p:cNvSpPr>
          <p:nvPr/>
        </p:nvSpPr>
        <p:spPr>
          <a:xfrm>
            <a:off x="5025488" y="1353013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salty</a:t>
            </a:r>
          </a:p>
        </p:txBody>
      </p: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BBB23E8C-7EB0-4742-968F-D82E79784D8B}"/>
              </a:ext>
            </a:extLst>
          </p:cNvPr>
          <p:cNvSpPr txBox="1">
            <a:spLocks noChangeAspect="1"/>
          </p:cNvSpPr>
          <p:nvPr/>
        </p:nvSpPr>
        <p:spPr>
          <a:xfrm>
            <a:off x="1388943" y="2707377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sour</a:t>
            </a:r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604DE261-FAF7-7E46-AAB1-E13E382414D9}"/>
              </a:ext>
            </a:extLst>
          </p:cNvPr>
          <p:cNvSpPr txBox="1">
            <a:spLocks noChangeAspect="1"/>
          </p:cNvSpPr>
          <p:nvPr/>
        </p:nvSpPr>
        <p:spPr>
          <a:xfrm>
            <a:off x="3274694" y="2686955"/>
            <a:ext cx="705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umami</a:t>
            </a:r>
          </a:p>
        </p:txBody>
      </p:sp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CDB05B33-65B9-AA4C-943C-E17A1A445AF5}"/>
              </a:ext>
            </a:extLst>
          </p:cNvPr>
          <p:cNvSpPr txBox="1">
            <a:spLocks noChangeAspect="1"/>
          </p:cNvSpPr>
          <p:nvPr/>
        </p:nvSpPr>
        <p:spPr>
          <a:xfrm>
            <a:off x="4939595" y="2679486"/>
            <a:ext cx="605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saliva</a:t>
            </a:r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8E1D9965-3A03-964A-9ACE-24C952EE0EFC}"/>
              </a:ext>
            </a:extLst>
          </p:cNvPr>
          <p:cNvSpPr txBox="1">
            <a:spLocks noChangeAspect="1"/>
          </p:cNvSpPr>
          <p:nvPr/>
        </p:nvSpPr>
        <p:spPr>
          <a:xfrm>
            <a:off x="9624529" y="5610336"/>
            <a:ext cx="5934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>
                <a:solidFill>
                  <a:schemeClr val="bg1"/>
                </a:solidFill>
              </a:rPr>
              <a:t>5.41</a:t>
            </a:r>
          </a:p>
        </p:txBody>
      </p: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9001E6A0-22DB-9041-B951-E8392FB8C08E}"/>
              </a:ext>
            </a:extLst>
          </p:cNvPr>
          <p:cNvSpPr txBox="1">
            <a:spLocks noChangeAspect="1"/>
          </p:cNvSpPr>
          <p:nvPr/>
        </p:nvSpPr>
        <p:spPr>
          <a:xfrm>
            <a:off x="7082825" y="5642195"/>
            <a:ext cx="5934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>
                <a:solidFill>
                  <a:schemeClr val="bg1"/>
                </a:solidFill>
              </a:rPr>
              <a:t>8.00</a:t>
            </a:r>
          </a:p>
        </p:txBody>
      </p:sp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19ED7BF3-774F-0541-9E33-A7198D3B420F}"/>
              </a:ext>
            </a:extLst>
          </p:cNvPr>
          <p:cNvSpPr txBox="1">
            <a:spLocks noChangeAspect="1"/>
          </p:cNvSpPr>
          <p:nvPr/>
        </p:nvSpPr>
        <p:spPr>
          <a:xfrm>
            <a:off x="7480333" y="6122465"/>
            <a:ext cx="211987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>
                <a:solidFill>
                  <a:schemeClr val="bg1"/>
                </a:solidFill>
              </a:rPr>
              <a:t>t(7)</a:t>
            </a:r>
          </a:p>
          <a:p>
            <a:pPr algn="ctr"/>
            <a:r>
              <a:rPr lang="en-US" sz="1300" b="1">
                <a:solidFill>
                  <a:schemeClr val="bg1"/>
                </a:solidFill>
              </a:rPr>
              <a:t>p&lt;0.001</a:t>
            </a:r>
          </a:p>
        </p:txBody>
      </p:sp>
      <p:pic>
        <p:nvPicPr>
          <p:cNvPr id="77" name="Immagine 76">
            <a:extLst>
              <a:ext uri="{FF2B5EF4-FFF2-40B4-BE49-F238E27FC236}">
                <a16:creationId xmlns:a16="http://schemas.microsoft.com/office/drawing/2014/main" id="{ED26E7CA-14B2-884C-91D5-69E8ADAB17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79502" y="5368082"/>
            <a:ext cx="1726578" cy="1100568"/>
          </a:xfrm>
          <a:prstGeom prst="rect">
            <a:avLst/>
          </a:prstGeom>
        </p:spPr>
      </p:pic>
      <p:pic>
        <p:nvPicPr>
          <p:cNvPr id="78" name="Immagine 77">
            <a:extLst>
              <a:ext uri="{FF2B5EF4-FFF2-40B4-BE49-F238E27FC236}">
                <a16:creationId xmlns:a16="http://schemas.microsoft.com/office/drawing/2014/main" id="{AF81B53C-48D3-F949-A4F2-13A149872E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3322" y="5401679"/>
            <a:ext cx="1726577" cy="1097130"/>
          </a:xfrm>
          <a:prstGeom prst="rect">
            <a:avLst/>
          </a:prstGeom>
        </p:spPr>
      </p:pic>
      <p:pic>
        <p:nvPicPr>
          <p:cNvPr id="79" name="Immagine 78">
            <a:extLst>
              <a:ext uri="{FF2B5EF4-FFF2-40B4-BE49-F238E27FC236}">
                <a16:creationId xmlns:a16="http://schemas.microsoft.com/office/drawing/2014/main" id="{5306987A-1831-AA43-93BB-FAAA19F4C96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1568"/>
          <a:stretch/>
        </p:blipFill>
        <p:spPr>
          <a:xfrm>
            <a:off x="1415937" y="5365434"/>
            <a:ext cx="1726578" cy="1088380"/>
          </a:xfrm>
          <a:prstGeom prst="rect">
            <a:avLst/>
          </a:prstGeom>
        </p:spPr>
      </p:pic>
      <p:pic>
        <p:nvPicPr>
          <p:cNvPr id="80" name="Immagine 79">
            <a:extLst>
              <a:ext uri="{FF2B5EF4-FFF2-40B4-BE49-F238E27FC236}">
                <a16:creationId xmlns:a16="http://schemas.microsoft.com/office/drawing/2014/main" id="{9A451CAD-702A-474A-A47C-8F767A4688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59297" y="4247967"/>
            <a:ext cx="1726577" cy="1077857"/>
          </a:xfrm>
          <a:prstGeom prst="rect">
            <a:avLst/>
          </a:prstGeom>
        </p:spPr>
      </p:pic>
      <p:pic>
        <p:nvPicPr>
          <p:cNvPr id="81" name="Immagine 80">
            <a:extLst>
              <a:ext uri="{FF2B5EF4-FFF2-40B4-BE49-F238E27FC236}">
                <a16:creationId xmlns:a16="http://schemas.microsoft.com/office/drawing/2014/main" id="{D23D90BD-6CB2-814C-9F13-0EECA93B3D8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31146" y="4243480"/>
            <a:ext cx="1726577" cy="1084988"/>
          </a:xfrm>
          <a:prstGeom prst="rect">
            <a:avLst/>
          </a:prstGeom>
        </p:spPr>
      </p:pic>
      <p:pic>
        <p:nvPicPr>
          <p:cNvPr id="82" name="Immagine 81">
            <a:extLst>
              <a:ext uri="{FF2B5EF4-FFF2-40B4-BE49-F238E27FC236}">
                <a16:creationId xmlns:a16="http://schemas.microsoft.com/office/drawing/2014/main" id="{7D2A5C24-7959-EF4D-942D-2F73077047B8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3059"/>
          <a:stretch/>
        </p:blipFill>
        <p:spPr>
          <a:xfrm>
            <a:off x="1434916" y="4214589"/>
            <a:ext cx="1673747" cy="1087189"/>
          </a:xfrm>
          <a:prstGeom prst="rect">
            <a:avLst/>
          </a:prstGeom>
        </p:spPr>
      </p:pic>
      <p:sp>
        <p:nvSpPr>
          <p:cNvPr id="83" name="CasellaDiTesto 82">
            <a:extLst>
              <a:ext uri="{FF2B5EF4-FFF2-40B4-BE49-F238E27FC236}">
                <a16:creationId xmlns:a16="http://schemas.microsoft.com/office/drawing/2014/main" id="{69D69C52-DB93-8C4E-BF5C-28027523D17B}"/>
              </a:ext>
            </a:extLst>
          </p:cNvPr>
          <p:cNvSpPr txBox="1">
            <a:spLocks noChangeAspect="1"/>
          </p:cNvSpPr>
          <p:nvPr/>
        </p:nvSpPr>
        <p:spPr>
          <a:xfrm>
            <a:off x="1379681" y="4091497"/>
            <a:ext cx="628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sweet</a:t>
            </a:r>
          </a:p>
        </p:txBody>
      </p:sp>
      <p:sp>
        <p:nvSpPr>
          <p:cNvPr id="84" name="CasellaDiTesto 83">
            <a:extLst>
              <a:ext uri="{FF2B5EF4-FFF2-40B4-BE49-F238E27FC236}">
                <a16:creationId xmlns:a16="http://schemas.microsoft.com/office/drawing/2014/main" id="{E59504CB-E3CF-6742-AA84-78BFEAD84430}"/>
              </a:ext>
            </a:extLst>
          </p:cNvPr>
          <p:cNvSpPr txBox="1">
            <a:spLocks noChangeAspect="1"/>
          </p:cNvSpPr>
          <p:nvPr/>
        </p:nvSpPr>
        <p:spPr>
          <a:xfrm>
            <a:off x="3186981" y="4071930"/>
            <a:ext cx="600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bitter</a:t>
            </a:r>
          </a:p>
        </p:txBody>
      </p: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E0C25A1E-6F52-4A49-B6EC-6613FFBAEE55}"/>
              </a:ext>
            </a:extLst>
          </p:cNvPr>
          <p:cNvSpPr txBox="1">
            <a:spLocks noChangeAspect="1"/>
          </p:cNvSpPr>
          <p:nvPr/>
        </p:nvSpPr>
        <p:spPr>
          <a:xfrm>
            <a:off x="5099198" y="4046836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salty</a:t>
            </a:r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9D226302-C540-AF46-881D-2495AADD43B5}"/>
              </a:ext>
            </a:extLst>
          </p:cNvPr>
          <p:cNvSpPr txBox="1">
            <a:spLocks noChangeAspect="1"/>
          </p:cNvSpPr>
          <p:nvPr/>
        </p:nvSpPr>
        <p:spPr>
          <a:xfrm>
            <a:off x="1415937" y="5114783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sour</a:t>
            </a:r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7F55D808-98F5-7049-ADBD-F561290FF224}"/>
              </a:ext>
            </a:extLst>
          </p:cNvPr>
          <p:cNvSpPr txBox="1">
            <a:spLocks noChangeAspect="1"/>
          </p:cNvSpPr>
          <p:nvPr/>
        </p:nvSpPr>
        <p:spPr>
          <a:xfrm>
            <a:off x="3113716" y="5114783"/>
            <a:ext cx="705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umami</a:t>
            </a:r>
          </a:p>
        </p:txBody>
      </p:sp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B73C548C-E349-D34D-A19A-72D3EA455CA9}"/>
              </a:ext>
            </a:extLst>
          </p:cNvPr>
          <p:cNvSpPr txBox="1">
            <a:spLocks noChangeAspect="1"/>
          </p:cNvSpPr>
          <p:nvPr/>
        </p:nvSpPr>
        <p:spPr>
          <a:xfrm>
            <a:off x="5122490" y="5086285"/>
            <a:ext cx="605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saliva</a:t>
            </a:r>
          </a:p>
        </p:txBody>
      </p:sp>
      <p:pic>
        <p:nvPicPr>
          <p:cNvPr id="89" name="Immagine 88">
            <a:extLst>
              <a:ext uri="{FF2B5EF4-FFF2-40B4-BE49-F238E27FC236}">
                <a16:creationId xmlns:a16="http://schemas.microsoft.com/office/drawing/2014/main" id="{2503DADE-6F2F-B940-963F-479161AB2296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42558" t="14562" r="9942" b="36854"/>
          <a:stretch/>
        </p:blipFill>
        <p:spPr>
          <a:xfrm>
            <a:off x="4929626" y="2907475"/>
            <a:ext cx="1724723" cy="1102561"/>
          </a:xfrm>
          <a:prstGeom prst="rect">
            <a:avLst/>
          </a:prstGeom>
        </p:spPr>
      </p:pic>
      <p:pic>
        <p:nvPicPr>
          <p:cNvPr id="90" name="Immagine 89">
            <a:extLst>
              <a:ext uri="{FF2B5EF4-FFF2-40B4-BE49-F238E27FC236}">
                <a16:creationId xmlns:a16="http://schemas.microsoft.com/office/drawing/2014/main" id="{6340C670-E381-DB4B-9275-8562BEE52C74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42634" t="14251" r="9889" b="36082"/>
          <a:stretch/>
        </p:blipFill>
        <p:spPr>
          <a:xfrm>
            <a:off x="4968030" y="1670403"/>
            <a:ext cx="1686319" cy="1102561"/>
          </a:xfrm>
          <a:prstGeom prst="rect">
            <a:avLst/>
          </a:prstGeom>
        </p:spPr>
      </p:pic>
      <p:pic>
        <p:nvPicPr>
          <p:cNvPr id="91" name="Immagine 90">
            <a:extLst>
              <a:ext uri="{FF2B5EF4-FFF2-40B4-BE49-F238E27FC236}">
                <a16:creationId xmlns:a16="http://schemas.microsoft.com/office/drawing/2014/main" id="{F6210280-2C30-994C-86F8-9577EB25B22F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-2" t="1799" r="8235" b="1573"/>
          <a:stretch/>
        </p:blipFill>
        <p:spPr>
          <a:xfrm rot="16200000">
            <a:off x="8497526" y="4671534"/>
            <a:ext cx="152816" cy="2098332"/>
          </a:xfrm>
          <a:prstGeom prst="rect">
            <a:avLst/>
          </a:prstGeom>
        </p:spPr>
      </p:pic>
      <p:pic>
        <p:nvPicPr>
          <p:cNvPr id="92" name="Immagine 91">
            <a:extLst>
              <a:ext uri="{FF2B5EF4-FFF2-40B4-BE49-F238E27FC236}">
                <a16:creationId xmlns:a16="http://schemas.microsoft.com/office/drawing/2014/main" id="{5CD01617-05A2-7347-A9E2-BA16541C230D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t="3045" r="7853" b="1733"/>
          <a:stretch/>
        </p:blipFill>
        <p:spPr>
          <a:xfrm rot="16200000">
            <a:off x="8489416" y="4830241"/>
            <a:ext cx="169037" cy="2098333"/>
          </a:xfrm>
          <a:prstGeom prst="rect">
            <a:avLst/>
          </a:prstGeom>
        </p:spPr>
      </p:pic>
      <p:pic>
        <p:nvPicPr>
          <p:cNvPr id="93" name="Immagine 92">
            <a:extLst>
              <a:ext uri="{FF2B5EF4-FFF2-40B4-BE49-F238E27FC236}">
                <a16:creationId xmlns:a16="http://schemas.microsoft.com/office/drawing/2014/main" id="{6C8ABE4F-9D5B-194B-A269-21EAF8056959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11681" t="1805" r="11013" b="1176"/>
          <a:stretch/>
        </p:blipFill>
        <p:spPr>
          <a:xfrm rot="16200000">
            <a:off x="8502961" y="4981181"/>
            <a:ext cx="141945" cy="2098332"/>
          </a:xfrm>
          <a:prstGeom prst="rect">
            <a:avLst/>
          </a:prstGeom>
        </p:spPr>
      </p:pic>
      <p:pic>
        <p:nvPicPr>
          <p:cNvPr id="94" name="Immagine 93">
            <a:extLst>
              <a:ext uri="{FF2B5EF4-FFF2-40B4-BE49-F238E27FC236}">
                <a16:creationId xmlns:a16="http://schemas.microsoft.com/office/drawing/2014/main" id="{33F09247-AC32-5047-8B78-1A567F22BEA9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6764" t="4330" r="285" b="1400"/>
          <a:stretch/>
        </p:blipFill>
        <p:spPr>
          <a:xfrm rot="16200000">
            <a:off x="8485985" y="4197786"/>
            <a:ext cx="175898" cy="2098333"/>
          </a:xfrm>
          <a:prstGeom prst="rect">
            <a:avLst/>
          </a:prstGeom>
        </p:spPr>
      </p:pic>
      <p:pic>
        <p:nvPicPr>
          <p:cNvPr id="95" name="Immagine 94">
            <a:extLst>
              <a:ext uri="{FF2B5EF4-FFF2-40B4-BE49-F238E27FC236}">
                <a16:creationId xmlns:a16="http://schemas.microsoft.com/office/drawing/2014/main" id="{0078CB75-787E-7B42-9E90-D11151716BA8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-1" t="1105" r="-2506" b="1493"/>
          <a:stretch/>
        </p:blipFill>
        <p:spPr>
          <a:xfrm rot="16200000">
            <a:off x="8482821" y="4350826"/>
            <a:ext cx="182227" cy="2098333"/>
          </a:xfrm>
          <a:prstGeom prst="rect">
            <a:avLst/>
          </a:prstGeom>
        </p:spPr>
      </p:pic>
      <p:pic>
        <p:nvPicPr>
          <p:cNvPr id="96" name="Immagine 95">
            <a:extLst>
              <a:ext uri="{FF2B5EF4-FFF2-40B4-BE49-F238E27FC236}">
                <a16:creationId xmlns:a16="http://schemas.microsoft.com/office/drawing/2014/main" id="{3ED2BFF1-64A3-A045-80DD-C979D1F4FF1F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1" t="1885" r="8809" b="1533"/>
          <a:stretch/>
        </p:blipFill>
        <p:spPr>
          <a:xfrm rot="16200000">
            <a:off x="8492733" y="4520271"/>
            <a:ext cx="162403" cy="2098333"/>
          </a:xfrm>
          <a:prstGeom prst="rect">
            <a:avLst/>
          </a:prstGeom>
        </p:spPr>
      </p:pic>
      <p:sp>
        <p:nvSpPr>
          <p:cNvPr id="7" name="Freccia destra 6">
            <a:extLst>
              <a:ext uri="{FF2B5EF4-FFF2-40B4-BE49-F238E27FC236}">
                <a16:creationId xmlns:a16="http://schemas.microsoft.com/office/drawing/2014/main" id="{05894438-2EE0-6344-B7D0-88CBBE9DC6DA}"/>
              </a:ext>
            </a:extLst>
          </p:cNvPr>
          <p:cNvSpPr/>
          <p:nvPr/>
        </p:nvSpPr>
        <p:spPr>
          <a:xfrm>
            <a:off x="-8782" y="2270754"/>
            <a:ext cx="1397726" cy="97318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Freccia destra 96">
            <a:extLst>
              <a:ext uri="{FF2B5EF4-FFF2-40B4-BE49-F238E27FC236}">
                <a16:creationId xmlns:a16="http://schemas.microsoft.com/office/drawing/2014/main" id="{18F40926-62D7-9642-90D5-59BE412BD698}"/>
              </a:ext>
            </a:extLst>
          </p:cNvPr>
          <p:cNvSpPr/>
          <p:nvPr/>
        </p:nvSpPr>
        <p:spPr>
          <a:xfrm>
            <a:off x="0" y="4779006"/>
            <a:ext cx="1397726" cy="97318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168E570-44EA-F443-A6A8-6D552A7309E9}"/>
              </a:ext>
            </a:extLst>
          </p:cNvPr>
          <p:cNvSpPr txBox="1"/>
          <p:nvPr/>
        </p:nvSpPr>
        <p:spPr>
          <a:xfrm>
            <a:off x="303466" y="2526512"/>
            <a:ext cx="567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Right </a:t>
            </a:r>
          </a:p>
          <a:p>
            <a:r>
              <a:rPr lang="en-US" sz="1200" b="1"/>
              <a:t>Insula</a:t>
            </a: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B51FFA3D-0C45-734A-807D-6AF30ECF6D7B}"/>
              </a:ext>
            </a:extLst>
          </p:cNvPr>
          <p:cNvSpPr txBox="1"/>
          <p:nvPr/>
        </p:nvSpPr>
        <p:spPr>
          <a:xfrm>
            <a:off x="272784" y="5042759"/>
            <a:ext cx="567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Left </a:t>
            </a:r>
          </a:p>
          <a:p>
            <a:r>
              <a:rPr lang="en-US" sz="1200" b="1"/>
              <a:t>Insula</a:t>
            </a:r>
          </a:p>
        </p:txBody>
      </p:sp>
      <p:pic>
        <p:nvPicPr>
          <p:cNvPr id="104" name="Immagine 103">
            <a:extLst>
              <a:ext uri="{FF2B5EF4-FFF2-40B4-BE49-F238E27FC236}">
                <a16:creationId xmlns:a16="http://schemas.microsoft.com/office/drawing/2014/main" id="{DD033E50-5A16-D540-A1D3-E8D58E4234E1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650652" y="0"/>
            <a:ext cx="1471141" cy="1471141"/>
          </a:xfrm>
          <a:prstGeom prst="rect">
            <a:avLst/>
          </a:prstGeom>
        </p:spPr>
      </p:pic>
      <p:pic>
        <p:nvPicPr>
          <p:cNvPr id="106" name="Immagine 105">
            <a:extLst>
              <a:ext uri="{FF2B5EF4-FFF2-40B4-BE49-F238E27FC236}">
                <a16:creationId xmlns:a16="http://schemas.microsoft.com/office/drawing/2014/main" id="{DD490A30-0699-DD42-BF10-14BDA6BA83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 rot="10800000">
            <a:off x="-453018" y="28560"/>
            <a:ext cx="4784034" cy="2118093"/>
          </a:xfrm>
          <a:prstGeom prst="rect">
            <a:avLst/>
          </a:prstGeom>
        </p:spPr>
      </p:pic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6500F344-AD4A-4845-AABB-64D0611E0EC7}"/>
              </a:ext>
            </a:extLst>
          </p:cNvPr>
          <p:cNvSpPr txBox="1"/>
          <p:nvPr/>
        </p:nvSpPr>
        <p:spPr>
          <a:xfrm>
            <a:off x="-73415" y="-4645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/>
              <a:t>Chapter 3: Study of gustatory cortex using </a:t>
            </a:r>
          </a:p>
          <a:p>
            <a:pPr algn="ctr"/>
            <a:r>
              <a:rPr lang="en-US" sz="2800" b="1"/>
              <a:t>Ultra High field (7T) fMRI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Results (1/3) : Group based activation maps</a:t>
            </a:r>
          </a:p>
        </p:txBody>
      </p:sp>
      <p:pic>
        <p:nvPicPr>
          <p:cNvPr id="108" name="Immagine 107">
            <a:extLst>
              <a:ext uri="{FF2B5EF4-FFF2-40B4-BE49-F238E27FC236}">
                <a16:creationId xmlns:a16="http://schemas.microsoft.com/office/drawing/2014/main" id="{6AAFD12A-450A-6148-BA12-91B78E9313D6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083800" y="5892437"/>
            <a:ext cx="2108200" cy="952500"/>
          </a:xfrm>
          <a:prstGeom prst="rect">
            <a:avLst/>
          </a:prstGeom>
        </p:spPr>
      </p:pic>
      <p:graphicFrame>
        <p:nvGraphicFramePr>
          <p:cNvPr id="47" name="Tabella 46">
            <a:extLst>
              <a:ext uri="{FF2B5EF4-FFF2-40B4-BE49-F238E27FC236}">
                <a16:creationId xmlns:a16="http://schemas.microsoft.com/office/drawing/2014/main" id="{F4B49E77-5196-D94E-9FCC-530EA7F329A2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32458254"/>
              </p:ext>
            </p:extLst>
          </p:nvPr>
        </p:nvGraphicFramePr>
        <p:xfrm>
          <a:off x="7925190" y="1473566"/>
          <a:ext cx="3758419" cy="1706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87660">
                  <a:extLst>
                    <a:ext uri="{9D8B030D-6E8A-4147-A177-3AD203B41FA5}">
                      <a16:colId xmlns:a16="http://schemas.microsoft.com/office/drawing/2014/main" val="155809615"/>
                    </a:ext>
                  </a:extLst>
                </a:gridCol>
                <a:gridCol w="604667">
                  <a:extLst>
                    <a:ext uri="{9D8B030D-6E8A-4147-A177-3AD203B41FA5}">
                      <a16:colId xmlns:a16="http://schemas.microsoft.com/office/drawing/2014/main" val="1197876165"/>
                    </a:ext>
                  </a:extLst>
                </a:gridCol>
                <a:gridCol w="562322">
                  <a:extLst>
                    <a:ext uri="{9D8B030D-6E8A-4147-A177-3AD203B41FA5}">
                      <a16:colId xmlns:a16="http://schemas.microsoft.com/office/drawing/2014/main" val="2177331583"/>
                    </a:ext>
                  </a:extLst>
                </a:gridCol>
                <a:gridCol w="618217">
                  <a:extLst>
                    <a:ext uri="{9D8B030D-6E8A-4147-A177-3AD203B41FA5}">
                      <a16:colId xmlns:a16="http://schemas.microsoft.com/office/drawing/2014/main" val="1955964708"/>
                    </a:ext>
                  </a:extLst>
                </a:gridCol>
                <a:gridCol w="618217">
                  <a:extLst>
                    <a:ext uri="{9D8B030D-6E8A-4147-A177-3AD203B41FA5}">
                      <a16:colId xmlns:a16="http://schemas.microsoft.com/office/drawing/2014/main" val="448483308"/>
                    </a:ext>
                  </a:extLst>
                </a:gridCol>
                <a:gridCol w="667336">
                  <a:extLst>
                    <a:ext uri="{9D8B030D-6E8A-4147-A177-3AD203B41FA5}">
                      <a16:colId xmlns:a16="http://schemas.microsoft.com/office/drawing/2014/main" val="3507895228"/>
                    </a:ext>
                  </a:extLst>
                </a:gridCol>
              </a:tblGrid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p = 0.001 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sweet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bitter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salty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sour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umami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11254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sweet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41215784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bitter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36.90 %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8812783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salty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33.28 %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39.36 %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64804138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sour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37.35 %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20.84 %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24.84 %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92160453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umami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29.94 %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39.08 %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41.74 %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22.61 %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1723730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saliva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32.19 %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42.90 %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35.81 %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18.17 %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41.67 %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11285142"/>
                  </a:ext>
                </a:extLst>
              </a:tr>
            </a:tbl>
          </a:graphicData>
        </a:graphic>
      </p:graphicFrame>
      <p:graphicFrame>
        <p:nvGraphicFramePr>
          <p:cNvPr id="48" name="Tabella 47">
            <a:extLst>
              <a:ext uri="{FF2B5EF4-FFF2-40B4-BE49-F238E27FC236}">
                <a16:creationId xmlns:a16="http://schemas.microsoft.com/office/drawing/2014/main" id="{4CD311C0-30D5-3C47-BFE2-89CFCC2CCB5A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06333432"/>
              </p:ext>
            </p:extLst>
          </p:nvPr>
        </p:nvGraphicFramePr>
        <p:xfrm>
          <a:off x="7960739" y="3306730"/>
          <a:ext cx="3722871" cy="1706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81156">
                  <a:extLst>
                    <a:ext uri="{9D8B030D-6E8A-4147-A177-3AD203B41FA5}">
                      <a16:colId xmlns:a16="http://schemas.microsoft.com/office/drawing/2014/main" val="155809615"/>
                    </a:ext>
                  </a:extLst>
                </a:gridCol>
                <a:gridCol w="598948">
                  <a:extLst>
                    <a:ext uri="{9D8B030D-6E8A-4147-A177-3AD203B41FA5}">
                      <a16:colId xmlns:a16="http://schemas.microsoft.com/office/drawing/2014/main" val="1197876165"/>
                    </a:ext>
                  </a:extLst>
                </a:gridCol>
                <a:gridCol w="557004">
                  <a:extLst>
                    <a:ext uri="{9D8B030D-6E8A-4147-A177-3AD203B41FA5}">
                      <a16:colId xmlns:a16="http://schemas.microsoft.com/office/drawing/2014/main" val="2177331583"/>
                    </a:ext>
                  </a:extLst>
                </a:gridCol>
                <a:gridCol w="612369">
                  <a:extLst>
                    <a:ext uri="{9D8B030D-6E8A-4147-A177-3AD203B41FA5}">
                      <a16:colId xmlns:a16="http://schemas.microsoft.com/office/drawing/2014/main" val="1955964708"/>
                    </a:ext>
                  </a:extLst>
                </a:gridCol>
                <a:gridCol w="612369">
                  <a:extLst>
                    <a:ext uri="{9D8B030D-6E8A-4147-A177-3AD203B41FA5}">
                      <a16:colId xmlns:a16="http://schemas.microsoft.com/office/drawing/2014/main" val="448483308"/>
                    </a:ext>
                  </a:extLst>
                </a:gridCol>
                <a:gridCol w="661025">
                  <a:extLst>
                    <a:ext uri="{9D8B030D-6E8A-4147-A177-3AD203B41FA5}">
                      <a16:colId xmlns:a16="http://schemas.microsoft.com/office/drawing/2014/main" val="3507895228"/>
                    </a:ext>
                  </a:extLst>
                </a:gridCol>
              </a:tblGrid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p = 0.001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sweet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bitter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salty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sour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umami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511254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sweet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41215784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bitter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49.39 %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8812783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salty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7.95 %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64804138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sour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23.39 %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25.68 %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9.53 %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92160453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umami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57.66 %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49.91 %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22.91 %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1723730"/>
                  </a:ext>
                </a:extLst>
              </a:tr>
              <a:tr h="2404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saliva</a:t>
                      </a:r>
                      <a:endParaRPr lang="en-US" sz="100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52.10 %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51.01 %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24.70 %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53.69 %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11285142"/>
                  </a:ext>
                </a:extLst>
              </a:tr>
            </a:tbl>
          </a:graphicData>
        </a:graphic>
      </p:graphicFrame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D3FF325F-47DE-414F-8F71-4D007F0B319F}"/>
              </a:ext>
            </a:extLst>
          </p:cNvPr>
          <p:cNvSpPr txBox="1">
            <a:spLocks noChangeAspect="1"/>
          </p:cNvSpPr>
          <p:nvPr/>
        </p:nvSpPr>
        <p:spPr>
          <a:xfrm>
            <a:off x="6716294" y="1389802"/>
            <a:ext cx="1176583" cy="370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Overlap</a:t>
            </a:r>
          </a:p>
        </p:txBody>
      </p:sp>
      <p:pic>
        <p:nvPicPr>
          <p:cNvPr id="50" name="Immagine 49">
            <a:extLst>
              <a:ext uri="{FF2B5EF4-FFF2-40B4-BE49-F238E27FC236}">
                <a16:creationId xmlns:a16="http://schemas.microsoft.com/office/drawing/2014/main" id="{B4040CC2-8E62-F443-9781-FB42174B5DA0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1F41370B-6B33-0547-AB22-8080A2A93CA8}"/>
              </a:ext>
            </a:extLst>
          </p:cNvPr>
          <p:cNvSpPr txBox="1">
            <a:spLocks noChangeAspect="1"/>
          </p:cNvSpPr>
          <p:nvPr/>
        </p:nvSpPr>
        <p:spPr>
          <a:xfrm>
            <a:off x="6716294" y="3256702"/>
            <a:ext cx="1176583" cy="370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Overlap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C4FAB09E-572B-DD43-833E-E8AEF7FC8EE7}"/>
              </a:ext>
            </a:extLst>
          </p:cNvPr>
          <p:cNvSpPr txBox="1"/>
          <p:nvPr/>
        </p:nvSpPr>
        <p:spPr>
          <a:xfrm>
            <a:off x="-13778" y="6524786"/>
            <a:ext cx="5097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>
                <a:solidFill>
                  <a:srgbClr val="C00000"/>
                </a:solidFill>
              </a:rPr>
              <a:t>Canna</a:t>
            </a:r>
            <a:r>
              <a:rPr lang="it-IT" sz="1600" b="1" baseline="30000">
                <a:solidFill>
                  <a:srgbClr val="C00000"/>
                </a:solidFill>
              </a:rPr>
              <a:t> </a:t>
            </a:r>
            <a:r>
              <a:rPr lang="it-IT" sz="1600" b="1">
                <a:solidFill>
                  <a:srgbClr val="C00000"/>
                </a:solidFill>
              </a:rPr>
              <a:t>et al (2019) Organization for Human Brain Mapping</a:t>
            </a:r>
            <a:endParaRPr lang="en-US" sz="16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651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magine 29">
            <a:extLst>
              <a:ext uri="{FF2B5EF4-FFF2-40B4-BE49-F238E27FC236}">
                <a16:creationId xmlns:a16="http://schemas.microsoft.com/office/drawing/2014/main" id="{163B627E-0D28-7443-8195-C43DA835F3B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21235" y="31213"/>
            <a:ext cx="12164349" cy="6811200"/>
          </a:xfrm>
          <a:prstGeom prst="rect">
            <a:avLst/>
          </a:prstGeom>
        </p:spPr>
      </p:pic>
      <p:pic>
        <p:nvPicPr>
          <p:cNvPr id="104" name="Immagine 103">
            <a:extLst>
              <a:ext uri="{FF2B5EF4-FFF2-40B4-BE49-F238E27FC236}">
                <a16:creationId xmlns:a16="http://schemas.microsoft.com/office/drawing/2014/main" id="{DD033E50-5A16-D540-A1D3-E8D58E423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7109" y="-2"/>
            <a:ext cx="1724891" cy="1724891"/>
          </a:xfrm>
          <a:prstGeom prst="rect">
            <a:avLst/>
          </a:prstGeom>
        </p:spPr>
      </p:pic>
      <p:pic>
        <p:nvPicPr>
          <p:cNvPr id="106" name="Immagine 105">
            <a:extLst>
              <a:ext uri="{FF2B5EF4-FFF2-40B4-BE49-F238E27FC236}">
                <a16:creationId xmlns:a16="http://schemas.microsoft.com/office/drawing/2014/main" id="{DD490A30-0699-DD42-BF10-14BDA6BA83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"/>
          </a:blip>
          <a:srcRect l="15810" t="7134" r="13547" b="61665"/>
          <a:stretch/>
        </p:blipFill>
        <p:spPr>
          <a:xfrm rot="10800000">
            <a:off x="-491631" y="51557"/>
            <a:ext cx="4784034" cy="2118093"/>
          </a:xfrm>
          <a:prstGeom prst="rect">
            <a:avLst/>
          </a:prstGeom>
        </p:spPr>
      </p:pic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6500F344-AD4A-4845-AABB-64D0611E0EC7}"/>
              </a:ext>
            </a:extLst>
          </p:cNvPr>
          <p:cNvSpPr txBox="1"/>
          <p:nvPr/>
        </p:nvSpPr>
        <p:spPr>
          <a:xfrm>
            <a:off x="-34873" y="-5924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/>
              <a:t>Chapter 3: Study of gustatory cortex using </a:t>
            </a:r>
          </a:p>
          <a:p>
            <a:pPr algn="ctr"/>
            <a:r>
              <a:rPr lang="en-US" sz="2800" b="1"/>
              <a:t>Ultra High field (7T) fMRI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Results (2/3) : Spatial distribution of taste activations</a:t>
            </a:r>
          </a:p>
        </p:txBody>
      </p:sp>
      <p:pic>
        <p:nvPicPr>
          <p:cNvPr id="108" name="Immagine 107">
            <a:extLst>
              <a:ext uri="{FF2B5EF4-FFF2-40B4-BE49-F238E27FC236}">
                <a16:creationId xmlns:a16="http://schemas.microsoft.com/office/drawing/2014/main" id="{6AAFD12A-450A-6148-BA12-91B78E9313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3800" y="5892437"/>
            <a:ext cx="2108200" cy="952500"/>
          </a:xfrm>
          <a:prstGeom prst="rect">
            <a:avLst/>
          </a:prstGeom>
        </p:spPr>
      </p:pic>
      <p:pic>
        <p:nvPicPr>
          <p:cNvPr id="109" name="Immagine 108">
            <a:extLst>
              <a:ext uri="{FF2B5EF4-FFF2-40B4-BE49-F238E27FC236}">
                <a16:creationId xmlns:a16="http://schemas.microsoft.com/office/drawing/2014/main" id="{5327F971-A2F2-5F4C-BC91-C67F0728A7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"/>
          </a:blip>
          <a:srcRect l="15810" t="7134" r="13547" b="61665"/>
          <a:stretch/>
        </p:blipFill>
        <p:spPr>
          <a:xfrm>
            <a:off x="7832748" y="4739907"/>
            <a:ext cx="4784034" cy="2118093"/>
          </a:xfrm>
          <a:prstGeom prst="rect">
            <a:avLst/>
          </a:prstGeom>
        </p:spPr>
      </p:pic>
      <p:sp>
        <p:nvSpPr>
          <p:cNvPr id="48" name="Rettangolo 47">
            <a:extLst>
              <a:ext uri="{FF2B5EF4-FFF2-40B4-BE49-F238E27FC236}">
                <a16:creationId xmlns:a16="http://schemas.microsoft.com/office/drawing/2014/main" id="{44B645F1-C2E2-1248-8C46-177C6DC23B39}"/>
              </a:ext>
            </a:extLst>
          </p:cNvPr>
          <p:cNvSpPr>
            <a:spLocks noChangeAspect="1"/>
          </p:cNvSpPr>
          <p:nvPr/>
        </p:nvSpPr>
        <p:spPr>
          <a:xfrm>
            <a:off x="762000" y="1608705"/>
            <a:ext cx="9455080" cy="476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pic>
        <p:nvPicPr>
          <p:cNvPr id="55" name="Immagine 54">
            <a:extLst>
              <a:ext uri="{FF2B5EF4-FFF2-40B4-BE49-F238E27FC236}">
                <a16:creationId xmlns:a16="http://schemas.microsoft.com/office/drawing/2014/main" id="{DA258F4B-E057-B74D-A51A-6F3D9ABEE6C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378" t="46937" r="6267" b="7953"/>
          <a:stretch/>
        </p:blipFill>
        <p:spPr>
          <a:xfrm>
            <a:off x="1070666" y="3479549"/>
            <a:ext cx="4255172" cy="2897187"/>
          </a:xfrm>
          <a:prstGeom prst="rect">
            <a:avLst/>
          </a:prstGeom>
        </p:spPr>
      </p:pic>
      <p:pic>
        <p:nvPicPr>
          <p:cNvPr id="56" name="Immagine 55">
            <a:extLst>
              <a:ext uri="{FF2B5EF4-FFF2-40B4-BE49-F238E27FC236}">
                <a16:creationId xmlns:a16="http://schemas.microsoft.com/office/drawing/2014/main" id="{FD7FDD20-5D2A-CB4E-A4A5-E4086703CCE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023" t="48794" r="46506" b="7821"/>
          <a:stretch/>
        </p:blipFill>
        <p:spPr>
          <a:xfrm>
            <a:off x="5843532" y="3483099"/>
            <a:ext cx="4139827" cy="2893637"/>
          </a:xfrm>
          <a:prstGeom prst="rect">
            <a:avLst/>
          </a:prstGeom>
        </p:spPr>
      </p:pic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EB719142-89AC-0E41-AEBA-AE9D09134CF9}"/>
              </a:ext>
            </a:extLst>
          </p:cNvPr>
          <p:cNvSpPr txBox="1">
            <a:spLocks noChangeAspect="1"/>
          </p:cNvSpPr>
          <p:nvPr/>
        </p:nvSpPr>
        <p:spPr>
          <a:xfrm>
            <a:off x="6643934" y="2817225"/>
            <a:ext cx="593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5.41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6DEB807F-461A-6B40-AD44-D7CEE1D3BBB4}"/>
              </a:ext>
            </a:extLst>
          </p:cNvPr>
          <p:cNvSpPr txBox="1">
            <a:spLocks noChangeAspect="1"/>
          </p:cNvSpPr>
          <p:nvPr/>
        </p:nvSpPr>
        <p:spPr>
          <a:xfrm>
            <a:off x="4102230" y="2849084"/>
            <a:ext cx="593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8.00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CD49DDD9-7442-6745-9E57-D403849095E9}"/>
              </a:ext>
            </a:extLst>
          </p:cNvPr>
          <p:cNvSpPr txBox="1">
            <a:spLocks noChangeAspect="1"/>
          </p:cNvSpPr>
          <p:nvPr/>
        </p:nvSpPr>
        <p:spPr>
          <a:xfrm>
            <a:off x="4348511" y="1903031"/>
            <a:ext cx="2119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</a:rPr>
              <a:t>t(7)</a:t>
            </a:r>
          </a:p>
          <a:p>
            <a:pPr algn="ctr"/>
            <a:r>
              <a:rPr lang="en-US" sz="1200" b="1">
                <a:solidFill>
                  <a:schemeClr val="bg1"/>
                </a:solidFill>
              </a:rPr>
              <a:t>p&lt;0.001</a:t>
            </a:r>
          </a:p>
        </p:txBody>
      </p:sp>
      <p:pic>
        <p:nvPicPr>
          <p:cNvPr id="60" name="Immagine 59">
            <a:extLst>
              <a:ext uri="{FF2B5EF4-FFF2-40B4-BE49-F238E27FC236}">
                <a16:creationId xmlns:a16="http://schemas.microsoft.com/office/drawing/2014/main" id="{96EFD2FF-C004-8A4E-B5E3-7B9E987B194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-2" t="1799" r="8235" b="1573"/>
          <a:stretch/>
        </p:blipFill>
        <p:spPr>
          <a:xfrm rot="16200000">
            <a:off x="5516931" y="1878423"/>
            <a:ext cx="152816" cy="2098332"/>
          </a:xfrm>
          <a:prstGeom prst="rect">
            <a:avLst/>
          </a:prstGeom>
        </p:spPr>
      </p:pic>
      <p:pic>
        <p:nvPicPr>
          <p:cNvPr id="61" name="Immagine 60">
            <a:extLst>
              <a:ext uri="{FF2B5EF4-FFF2-40B4-BE49-F238E27FC236}">
                <a16:creationId xmlns:a16="http://schemas.microsoft.com/office/drawing/2014/main" id="{669FEE7C-2176-964C-AA7A-AF1172DE786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045" r="7853" b="1733"/>
          <a:stretch/>
        </p:blipFill>
        <p:spPr>
          <a:xfrm rot="16200000">
            <a:off x="5508821" y="2037130"/>
            <a:ext cx="169037" cy="2098333"/>
          </a:xfrm>
          <a:prstGeom prst="rect">
            <a:avLst/>
          </a:prstGeom>
        </p:spPr>
      </p:pic>
      <p:pic>
        <p:nvPicPr>
          <p:cNvPr id="62" name="Immagine 61">
            <a:extLst>
              <a:ext uri="{FF2B5EF4-FFF2-40B4-BE49-F238E27FC236}">
                <a16:creationId xmlns:a16="http://schemas.microsoft.com/office/drawing/2014/main" id="{3059213E-A9E9-374E-8520-32927C901F2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1681" t="1805" r="11013" b="1176"/>
          <a:stretch/>
        </p:blipFill>
        <p:spPr>
          <a:xfrm rot="16200000">
            <a:off x="5522366" y="2188070"/>
            <a:ext cx="141945" cy="2098332"/>
          </a:xfrm>
          <a:prstGeom prst="rect">
            <a:avLst/>
          </a:prstGeom>
        </p:spPr>
      </p:pic>
      <p:pic>
        <p:nvPicPr>
          <p:cNvPr id="99" name="Immagine 98">
            <a:extLst>
              <a:ext uri="{FF2B5EF4-FFF2-40B4-BE49-F238E27FC236}">
                <a16:creationId xmlns:a16="http://schemas.microsoft.com/office/drawing/2014/main" id="{DE62B01C-B32D-1F45-BEE5-3C87ED6B05F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764" t="4330" r="285" b="1400"/>
          <a:stretch/>
        </p:blipFill>
        <p:spPr>
          <a:xfrm rot="16200000">
            <a:off x="5505390" y="1404675"/>
            <a:ext cx="175898" cy="2098333"/>
          </a:xfrm>
          <a:prstGeom prst="rect">
            <a:avLst/>
          </a:prstGeom>
        </p:spPr>
      </p:pic>
      <p:pic>
        <p:nvPicPr>
          <p:cNvPr id="100" name="Immagine 99">
            <a:extLst>
              <a:ext uri="{FF2B5EF4-FFF2-40B4-BE49-F238E27FC236}">
                <a16:creationId xmlns:a16="http://schemas.microsoft.com/office/drawing/2014/main" id="{5B52CF46-0D3C-F94E-AA04-DF38E7F4ACF4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-1" t="1105" r="-2506" b="1493"/>
          <a:stretch/>
        </p:blipFill>
        <p:spPr>
          <a:xfrm rot="16200000">
            <a:off x="5502226" y="1557715"/>
            <a:ext cx="182227" cy="2098333"/>
          </a:xfrm>
          <a:prstGeom prst="rect">
            <a:avLst/>
          </a:prstGeom>
        </p:spPr>
      </p:pic>
      <p:pic>
        <p:nvPicPr>
          <p:cNvPr id="101" name="Immagine 100">
            <a:extLst>
              <a:ext uri="{FF2B5EF4-FFF2-40B4-BE49-F238E27FC236}">
                <a16:creationId xmlns:a16="http://schemas.microsoft.com/office/drawing/2014/main" id="{4AF0217F-B64E-3642-88F5-BF900C14C4E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" t="1885" r="8809" b="1533"/>
          <a:stretch/>
        </p:blipFill>
        <p:spPr>
          <a:xfrm rot="16200000">
            <a:off x="5512138" y="1727160"/>
            <a:ext cx="162403" cy="2098333"/>
          </a:xfrm>
          <a:prstGeom prst="rect">
            <a:avLst/>
          </a:prstGeom>
        </p:spPr>
      </p:pic>
      <p:sp>
        <p:nvSpPr>
          <p:cNvPr id="102" name="Freccia destra 101">
            <a:extLst>
              <a:ext uri="{FF2B5EF4-FFF2-40B4-BE49-F238E27FC236}">
                <a16:creationId xmlns:a16="http://schemas.microsoft.com/office/drawing/2014/main" id="{1556BA49-25E5-DB4F-82C5-AE7D5A0E5C6A}"/>
              </a:ext>
            </a:extLst>
          </p:cNvPr>
          <p:cNvSpPr/>
          <p:nvPr/>
        </p:nvSpPr>
        <p:spPr>
          <a:xfrm>
            <a:off x="142149" y="3862404"/>
            <a:ext cx="1397726" cy="97318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D95701D4-DBC8-074E-8160-C3C79DB3B1A9}"/>
              </a:ext>
            </a:extLst>
          </p:cNvPr>
          <p:cNvSpPr txBox="1"/>
          <p:nvPr/>
        </p:nvSpPr>
        <p:spPr>
          <a:xfrm>
            <a:off x="454397" y="4118162"/>
            <a:ext cx="567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Right </a:t>
            </a:r>
          </a:p>
          <a:p>
            <a:r>
              <a:rPr lang="en-US" sz="1200" b="1"/>
              <a:t>Insula</a:t>
            </a:r>
          </a:p>
        </p:txBody>
      </p:sp>
      <p:sp>
        <p:nvSpPr>
          <p:cNvPr id="110" name="Freccia destra 109">
            <a:extLst>
              <a:ext uri="{FF2B5EF4-FFF2-40B4-BE49-F238E27FC236}">
                <a16:creationId xmlns:a16="http://schemas.microsoft.com/office/drawing/2014/main" id="{55185531-F339-AC44-9CDE-CE4E421DC7CB}"/>
              </a:ext>
            </a:extLst>
          </p:cNvPr>
          <p:cNvSpPr/>
          <p:nvPr/>
        </p:nvSpPr>
        <p:spPr>
          <a:xfrm rot="10800000">
            <a:off x="9474581" y="3953830"/>
            <a:ext cx="1397726" cy="97318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CasellaDiTesto 110">
            <a:extLst>
              <a:ext uri="{FF2B5EF4-FFF2-40B4-BE49-F238E27FC236}">
                <a16:creationId xmlns:a16="http://schemas.microsoft.com/office/drawing/2014/main" id="{0AFA854F-ED4E-3742-8327-A2ABE1F72B69}"/>
              </a:ext>
            </a:extLst>
          </p:cNvPr>
          <p:cNvSpPr txBox="1"/>
          <p:nvPr/>
        </p:nvSpPr>
        <p:spPr>
          <a:xfrm>
            <a:off x="10134821" y="4217583"/>
            <a:ext cx="567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Left </a:t>
            </a:r>
          </a:p>
          <a:p>
            <a:r>
              <a:rPr lang="en-US" sz="1200" b="1"/>
              <a:t>Insula</a:t>
            </a: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5D5001AB-EB23-BB48-A47E-5E79158AA7F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sp>
        <p:nvSpPr>
          <p:cNvPr id="39" name="Rettangolo 38">
            <a:extLst>
              <a:ext uri="{FF2B5EF4-FFF2-40B4-BE49-F238E27FC236}">
                <a16:creationId xmlns:a16="http://schemas.microsoft.com/office/drawing/2014/main" id="{08656DA1-E1DD-0D49-891F-29C1D6D5054B}"/>
              </a:ext>
            </a:extLst>
          </p:cNvPr>
          <p:cNvSpPr>
            <a:spLocks noChangeAspect="1"/>
          </p:cNvSpPr>
          <p:nvPr/>
        </p:nvSpPr>
        <p:spPr>
          <a:xfrm>
            <a:off x="7425405" y="1943704"/>
            <a:ext cx="147600" cy="1476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4CE7F329-C14E-D24D-9AA6-E48CA6045311}"/>
              </a:ext>
            </a:extLst>
          </p:cNvPr>
          <p:cNvSpPr/>
          <p:nvPr/>
        </p:nvSpPr>
        <p:spPr>
          <a:xfrm>
            <a:off x="7425277" y="2191455"/>
            <a:ext cx="144000" cy="147600"/>
          </a:xfrm>
          <a:prstGeom prst="rect">
            <a:avLst/>
          </a:prstGeom>
          <a:solidFill>
            <a:srgbClr val="08E5F0"/>
          </a:solidFill>
          <a:ln>
            <a:solidFill>
              <a:srgbClr val="08E5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2CE5FA48-D4B4-8E4D-B814-A2DA5F64BF66}"/>
              </a:ext>
            </a:extLst>
          </p:cNvPr>
          <p:cNvSpPr txBox="1"/>
          <p:nvPr/>
        </p:nvSpPr>
        <p:spPr>
          <a:xfrm>
            <a:off x="7596529" y="1849157"/>
            <a:ext cx="5647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sweet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408836E3-C3D0-964C-932A-7C410903DF3F}"/>
              </a:ext>
            </a:extLst>
          </p:cNvPr>
          <p:cNvSpPr txBox="1"/>
          <p:nvPr/>
        </p:nvSpPr>
        <p:spPr>
          <a:xfrm>
            <a:off x="7618733" y="2129749"/>
            <a:ext cx="540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bitter</a:t>
            </a:r>
          </a:p>
        </p:txBody>
      </p:sp>
      <p:sp>
        <p:nvSpPr>
          <p:cNvPr id="43" name="Rettangolo 42">
            <a:extLst>
              <a:ext uri="{FF2B5EF4-FFF2-40B4-BE49-F238E27FC236}">
                <a16:creationId xmlns:a16="http://schemas.microsoft.com/office/drawing/2014/main" id="{3AC25747-AD58-4F4A-8C7B-4DE6F52727F8}"/>
              </a:ext>
            </a:extLst>
          </p:cNvPr>
          <p:cNvSpPr/>
          <p:nvPr/>
        </p:nvSpPr>
        <p:spPr>
          <a:xfrm>
            <a:off x="7413774" y="2424216"/>
            <a:ext cx="144000" cy="147600"/>
          </a:xfrm>
          <a:prstGeom prst="rect">
            <a:avLst/>
          </a:prstGeom>
          <a:solidFill>
            <a:srgbClr val="05FF12"/>
          </a:solidFill>
          <a:ln>
            <a:solidFill>
              <a:srgbClr val="05FF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819E0E8F-51DE-F54F-8A4E-2351D4F7E031}"/>
              </a:ext>
            </a:extLst>
          </p:cNvPr>
          <p:cNvSpPr txBox="1"/>
          <p:nvPr/>
        </p:nvSpPr>
        <p:spPr>
          <a:xfrm>
            <a:off x="7595940" y="2357716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salt</a:t>
            </a: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6122BCBE-C090-1A4F-9198-375C26150EA1}"/>
              </a:ext>
            </a:extLst>
          </p:cNvPr>
          <p:cNvSpPr/>
          <p:nvPr/>
        </p:nvSpPr>
        <p:spPr>
          <a:xfrm>
            <a:off x="7413774" y="2654427"/>
            <a:ext cx="151200" cy="144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AA507FAC-746B-7641-B0D9-30A71599D72E}"/>
              </a:ext>
            </a:extLst>
          </p:cNvPr>
          <p:cNvSpPr txBox="1"/>
          <p:nvPr/>
        </p:nvSpPr>
        <p:spPr>
          <a:xfrm>
            <a:off x="7582307" y="257668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sour</a:t>
            </a:r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ADE7EA65-530B-CF49-8A36-E68B1D382299}"/>
              </a:ext>
            </a:extLst>
          </p:cNvPr>
          <p:cNvSpPr/>
          <p:nvPr/>
        </p:nvSpPr>
        <p:spPr>
          <a:xfrm>
            <a:off x="7423808" y="2892736"/>
            <a:ext cx="144000" cy="144000"/>
          </a:xfrm>
          <a:prstGeom prst="rect">
            <a:avLst/>
          </a:prstGeom>
          <a:solidFill>
            <a:srgbClr val="FF3EE8"/>
          </a:solidFill>
          <a:ln>
            <a:solidFill>
              <a:srgbClr val="FF3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18B8174A-57D9-364C-AF6C-28A73252F4EC}"/>
              </a:ext>
            </a:extLst>
          </p:cNvPr>
          <p:cNvSpPr txBox="1"/>
          <p:nvPr/>
        </p:nvSpPr>
        <p:spPr>
          <a:xfrm>
            <a:off x="7644767" y="2804036"/>
            <a:ext cx="631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umami</a:t>
            </a:r>
          </a:p>
        </p:txBody>
      </p:sp>
      <p:sp>
        <p:nvSpPr>
          <p:cNvPr id="64" name="Rettangolo 63">
            <a:extLst>
              <a:ext uri="{FF2B5EF4-FFF2-40B4-BE49-F238E27FC236}">
                <a16:creationId xmlns:a16="http://schemas.microsoft.com/office/drawing/2014/main" id="{47B4E2BE-BB8B-044B-8848-A0D50FE4C779}"/>
              </a:ext>
            </a:extLst>
          </p:cNvPr>
          <p:cNvSpPr/>
          <p:nvPr/>
        </p:nvSpPr>
        <p:spPr>
          <a:xfrm>
            <a:off x="7418360" y="3105866"/>
            <a:ext cx="147600" cy="147600"/>
          </a:xfrm>
          <a:prstGeom prst="rect">
            <a:avLst/>
          </a:prstGeom>
          <a:solidFill>
            <a:srgbClr val="1D15FF"/>
          </a:solidFill>
          <a:ln>
            <a:solidFill>
              <a:srgbClr val="1D1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1E304425-0198-9540-9FEE-6A0055DF71B9}"/>
              </a:ext>
            </a:extLst>
          </p:cNvPr>
          <p:cNvSpPr txBox="1"/>
          <p:nvPr/>
        </p:nvSpPr>
        <p:spPr>
          <a:xfrm>
            <a:off x="7644767" y="3087426"/>
            <a:ext cx="554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Saliva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511FDD2D-26F5-3C4B-8B41-93EC5AD611C7}"/>
              </a:ext>
            </a:extLst>
          </p:cNvPr>
          <p:cNvSpPr txBox="1"/>
          <p:nvPr/>
        </p:nvSpPr>
        <p:spPr>
          <a:xfrm>
            <a:off x="-13778" y="6524786"/>
            <a:ext cx="5097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>
                <a:solidFill>
                  <a:srgbClr val="C00000"/>
                </a:solidFill>
              </a:rPr>
              <a:t>Canna</a:t>
            </a:r>
            <a:r>
              <a:rPr lang="it-IT" sz="1600" b="1" baseline="30000">
                <a:solidFill>
                  <a:srgbClr val="C00000"/>
                </a:solidFill>
              </a:rPr>
              <a:t> </a:t>
            </a:r>
            <a:r>
              <a:rPr lang="it-IT" sz="1600" b="1">
                <a:solidFill>
                  <a:srgbClr val="C00000"/>
                </a:solidFill>
              </a:rPr>
              <a:t>et al (2019) Organization for Human Brain Mapping</a:t>
            </a:r>
            <a:endParaRPr lang="en-US" sz="16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213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Immagine 101">
            <a:extLst>
              <a:ext uri="{FF2B5EF4-FFF2-40B4-BE49-F238E27FC236}">
                <a16:creationId xmlns:a16="http://schemas.microsoft.com/office/drawing/2014/main" id="{8868C890-047A-0F4B-985F-B728B5C6CB5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27651" y="12700"/>
            <a:ext cx="12164349" cy="6811200"/>
          </a:xfrm>
          <a:prstGeom prst="rect">
            <a:avLst/>
          </a:prstGeom>
        </p:spPr>
      </p:pic>
      <p:pic>
        <p:nvPicPr>
          <p:cNvPr id="104" name="Immagine 103">
            <a:extLst>
              <a:ext uri="{FF2B5EF4-FFF2-40B4-BE49-F238E27FC236}">
                <a16:creationId xmlns:a16="http://schemas.microsoft.com/office/drawing/2014/main" id="{DD033E50-5A16-D540-A1D3-E8D58E423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7109" y="-2"/>
            <a:ext cx="1724891" cy="1724891"/>
          </a:xfrm>
          <a:prstGeom prst="rect">
            <a:avLst/>
          </a:prstGeom>
        </p:spPr>
      </p:pic>
      <p:pic>
        <p:nvPicPr>
          <p:cNvPr id="106" name="Immagine 105">
            <a:extLst>
              <a:ext uri="{FF2B5EF4-FFF2-40B4-BE49-F238E27FC236}">
                <a16:creationId xmlns:a16="http://schemas.microsoft.com/office/drawing/2014/main" id="{DD490A30-0699-DD42-BF10-14BDA6BA83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"/>
          </a:blip>
          <a:srcRect l="15810" t="7134" r="13547" b="61665"/>
          <a:stretch/>
        </p:blipFill>
        <p:spPr>
          <a:xfrm rot="10800000">
            <a:off x="-490587" y="-7841"/>
            <a:ext cx="4784034" cy="2118093"/>
          </a:xfrm>
          <a:prstGeom prst="rect">
            <a:avLst/>
          </a:prstGeom>
        </p:spPr>
      </p:pic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6500F344-AD4A-4845-AABB-64D0611E0EC7}"/>
              </a:ext>
            </a:extLst>
          </p:cNvPr>
          <p:cNvSpPr txBox="1"/>
          <p:nvPr/>
        </p:nvSpPr>
        <p:spPr>
          <a:xfrm>
            <a:off x="-34934" y="-20548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/>
              <a:t>Chapter 3: Study of gustatory cortex using </a:t>
            </a:r>
          </a:p>
          <a:p>
            <a:pPr algn="ctr"/>
            <a:r>
              <a:rPr lang="en-US" sz="2800" b="1"/>
              <a:t>Ultra High field (7T) fMRI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Results (3/3) : Single subject activation maps</a:t>
            </a:r>
          </a:p>
        </p:txBody>
      </p:sp>
      <p:pic>
        <p:nvPicPr>
          <p:cNvPr id="109" name="Immagine 108">
            <a:extLst>
              <a:ext uri="{FF2B5EF4-FFF2-40B4-BE49-F238E27FC236}">
                <a16:creationId xmlns:a16="http://schemas.microsoft.com/office/drawing/2014/main" id="{5327F971-A2F2-5F4C-BC91-C67F0728A7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"/>
          </a:blip>
          <a:srcRect l="15810" t="7134" r="13547" b="61665"/>
          <a:stretch/>
        </p:blipFill>
        <p:spPr>
          <a:xfrm>
            <a:off x="7832748" y="4739907"/>
            <a:ext cx="4784034" cy="2118093"/>
          </a:xfrm>
          <a:prstGeom prst="rect">
            <a:avLst/>
          </a:prstGeom>
        </p:spPr>
      </p:pic>
      <p:pic>
        <p:nvPicPr>
          <p:cNvPr id="103" name="Immagine 102">
            <a:extLst>
              <a:ext uri="{FF2B5EF4-FFF2-40B4-BE49-F238E27FC236}">
                <a16:creationId xmlns:a16="http://schemas.microsoft.com/office/drawing/2014/main" id="{CE6F5161-F90B-304D-BA1A-9F22D92E15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49652EB-73B5-8348-9E0B-86E76357D70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1261" t="22876" b="36680"/>
          <a:stretch/>
        </p:blipFill>
        <p:spPr>
          <a:xfrm>
            <a:off x="9659795" y="2192465"/>
            <a:ext cx="2284645" cy="2187000"/>
          </a:xfrm>
          <a:prstGeom prst="rect">
            <a:avLst/>
          </a:prstGeom>
        </p:spPr>
      </p:pic>
      <p:pic>
        <p:nvPicPr>
          <p:cNvPr id="111" name="Immagine 110">
            <a:extLst>
              <a:ext uri="{FF2B5EF4-FFF2-40B4-BE49-F238E27FC236}">
                <a16:creationId xmlns:a16="http://schemas.microsoft.com/office/drawing/2014/main" id="{0CFB66A0-C8F7-3241-8D6E-82435E33F93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16" r="18882" b="4511"/>
          <a:stretch/>
        </p:blipFill>
        <p:spPr>
          <a:xfrm>
            <a:off x="125468" y="1364447"/>
            <a:ext cx="9534327" cy="5163519"/>
          </a:xfrm>
          <a:prstGeom prst="rect">
            <a:avLst/>
          </a:prstGeom>
        </p:spPr>
      </p:pic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F4375730-0A60-2541-A0D7-B6A666EBD834}"/>
              </a:ext>
            </a:extLst>
          </p:cNvPr>
          <p:cNvSpPr txBox="1"/>
          <p:nvPr/>
        </p:nvSpPr>
        <p:spPr>
          <a:xfrm>
            <a:off x="-13778" y="6524786"/>
            <a:ext cx="5097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>
                <a:solidFill>
                  <a:srgbClr val="C00000"/>
                </a:solidFill>
              </a:rPr>
              <a:t>Canna</a:t>
            </a:r>
            <a:r>
              <a:rPr lang="it-IT" sz="1600" b="1" baseline="30000">
                <a:solidFill>
                  <a:srgbClr val="C00000"/>
                </a:solidFill>
              </a:rPr>
              <a:t> </a:t>
            </a:r>
            <a:r>
              <a:rPr lang="it-IT" sz="1600" b="1">
                <a:solidFill>
                  <a:srgbClr val="C00000"/>
                </a:solidFill>
              </a:rPr>
              <a:t>et al (2019) Organization for Human Brain Mapping</a:t>
            </a:r>
            <a:endParaRPr lang="en-US" sz="16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292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0F0D9776-4B54-CF4C-879B-24445F53C45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-7431"/>
            <a:ext cx="12262563" cy="686619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D270047-6E0E-4B47-8FAA-45446FB3F672}"/>
              </a:ext>
            </a:extLst>
          </p:cNvPr>
          <p:cNvSpPr txBox="1"/>
          <p:nvPr/>
        </p:nvSpPr>
        <p:spPr>
          <a:xfrm>
            <a:off x="0" y="3901363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u="sng"/>
              <a:t>Are there alterations in the perception of pleasurable and aversive tastes in people affected by Anorexia Nervosa and Bulimia Nervosa?</a:t>
            </a:r>
          </a:p>
          <a:p>
            <a:pPr algn="r"/>
            <a:endParaRPr lang="en-US" sz="2800" b="1" u="sng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2F0490D-A8AA-FC42-BCCA-CB7E475D3C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</a:blip>
          <a:srcRect l="15810" t="7134" r="13547" b="61665"/>
          <a:stretch/>
        </p:blipFill>
        <p:spPr>
          <a:xfrm rot="10800000">
            <a:off x="-503582" y="-7431"/>
            <a:ext cx="4784034" cy="2118093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5225F17E-36E9-0E43-9386-FB710F7EB1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</a:blip>
          <a:srcRect l="15810" t="7134" r="13547" b="61665"/>
          <a:stretch/>
        </p:blipFill>
        <p:spPr>
          <a:xfrm>
            <a:off x="7801170" y="4739907"/>
            <a:ext cx="4784034" cy="211809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1F02859-7B32-344F-B85F-0BAE225E6A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74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>
            <a:extLst>
              <a:ext uri="{FF2B5EF4-FFF2-40B4-BE49-F238E27FC236}">
                <a16:creationId xmlns:a16="http://schemas.microsoft.com/office/drawing/2014/main" id="{5225F17E-36E9-0E43-9386-FB710F7EB1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>
            <a:off x="7926439" y="4726404"/>
            <a:ext cx="4784034" cy="211809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DDDB736-9230-6946-B73F-EA9EECE30C0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21271" y="5830"/>
            <a:ext cx="12164349" cy="68112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D270047-6E0E-4B47-8FAA-45446FB3F672}"/>
              </a:ext>
            </a:extLst>
          </p:cNvPr>
          <p:cNvSpPr txBox="1"/>
          <p:nvPr/>
        </p:nvSpPr>
        <p:spPr>
          <a:xfrm>
            <a:off x="8571" y="38265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/>
              <a:t>Study of taste perception in eating disorders</a:t>
            </a:r>
          </a:p>
          <a:p>
            <a:pPr algn="ctr"/>
            <a:r>
              <a:rPr lang="en-US" sz="3600" b="1">
                <a:solidFill>
                  <a:schemeClr val="accent4">
                    <a:lumMod val="75000"/>
                  </a:schemeClr>
                </a:solidFill>
              </a:rPr>
              <a:t>MRI experiment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2F0490D-A8AA-FC42-BCCA-CB7E475D3C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 rot="10800000">
            <a:off x="-503582" y="-7431"/>
            <a:ext cx="4784034" cy="2118093"/>
          </a:xfrm>
          <a:prstGeom prst="rect">
            <a:avLst/>
          </a:prstGeom>
        </p:spPr>
      </p:pic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1773E38D-6736-6341-88BA-27B20D3D01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906133"/>
              </p:ext>
            </p:extLst>
          </p:nvPr>
        </p:nvGraphicFramePr>
        <p:xfrm>
          <a:off x="560885" y="2005269"/>
          <a:ext cx="4644572" cy="2209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1083580751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4262765101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12132732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3585817486"/>
                    </a:ext>
                  </a:extLst>
                </a:gridCol>
              </a:tblGrid>
              <a:tr h="320533"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Healthy Women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Anorexia Nervosa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Bulimia</a:t>
                      </a:r>
                    </a:p>
                    <a:p>
                      <a:pPr algn="ctr"/>
                      <a:r>
                        <a:rPr lang="en-US" sz="1500"/>
                        <a:t>Nervosa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8840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Number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61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26.1 </a:t>
                      </a:r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itchFamily="2" charset="2"/>
                        </a:rPr>
                        <a:t></a:t>
                      </a:r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3.5</a:t>
                      </a:r>
                      <a:r>
                        <a:rPr lang="it-IT" sz="1500">
                          <a:effectLst/>
                        </a:rPr>
                        <a:t> </a:t>
                      </a:r>
                      <a:endParaRPr 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25.2 </a:t>
                      </a:r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itchFamily="2" charset="2"/>
                        </a:rPr>
                        <a:t></a:t>
                      </a:r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6.4</a:t>
                      </a:r>
                      <a:r>
                        <a:rPr lang="it-IT" sz="1500">
                          <a:effectLst/>
                        </a:rPr>
                        <a:t> </a:t>
                      </a:r>
                      <a:endParaRPr 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26.7 </a:t>
                      </a:r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itchFamily="2" charset="2"/>
                        </a:rPr>
                        <a:t></a:t>
                      </a:r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7.6</a:t>
                      </a:r>
                      <a:r>
                        <a:rPr lang="it-IT" sz="1500">
                          <a:effectLst/>
                        </a:rPr>
                        <a:t> </a:t>
                      </a:r>
                      <a:endParaRPr lang="en-US" sz="15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9563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BMI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19.5 ± 1.9</a:t>
                      </a:r>
                      <a:r>
                        <a:rPr lang="it-IT" sz="1500">
                          <a:effectLst/>
                        </a:rPr>
                        <a:t> </a:t>
                      </a:r>
                      <a:endParaRPr 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15.3 ± 1.7</a:t>
                      </a:r>
                      <a:r>
                        <a:rPr lang="it-IT" sz="1500">
                          <a:effectLst/>
                        </a:rPr>
                        <a:t> </a:t>
                      </a:r>
                      <a:endParaRPr 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18.6 ± 1.8</a:t>
                      </a:r>
                      <a:r>
                        <a:rPr lang="it-IT" sz="1500">
                          <a:effectLst/>
                        </a:rPr>
                        <a:t> </a:t>
                      </a:r>
                      <a:endParaRPr lang="en-US" sz="15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1167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Disease</a:t>
                      </a:r>
                    </a:p>
                    <a:p>
                      <a:pPr algn="ctr"/>
                      <a:r>
                        <a:rPr lang="en-US" sz="1500"/>
                        <a:t>Duration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7.6 </a:t>
                      </a:r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itchFamily="2" charset="2"/>
                        </a:rPr>
                        <a:t></a:t>
                      </a:r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6.7</a:t>
                      </a:r>
                      <a:r>
                        <a:rPr lang="it-IT" sz="1500">
                          <a:effectLst/>
                        </a:rPr>
                        <a:t> </a:t>
                      </a:r>
                      <a:endParaRPr 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8.8 </a:t>
                      </a:r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itchFamily="2" charset="2"/>
                        </a:rPr>
                        <a:t></a:t>
                      </a:r>
                      <a:r>
                        <a:rPr lang="en-US" sz="15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6.1</a:t>
                      </a:r>
                      <a:r>
                        <a:rPr lang="it-IT" sz="1500">
                          <a:effectLst/>
                        </a:rPr>
                        <a:t> </a:t>
                      </a:r>
                      <a:endParaRPr lang="en-US" sz="15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9926702"/>
                  </a:ext>
                </a:extLst>
              </a:tr>
            </a:tbl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5D56578C-9E9A-4E46-B2A5-563CB99EE034}"/>
              </a:ext>
            </a:extLst>
          </p:cNvPr>
          <p:cNvSpPr txBox="1"/>
          <p:nvPr/>
        </p:nvSpPr>
        <p:spPr>
          <a:xfrm>
            <a:off x="1755823" y="1635937"/>
            <a:ext cx="1470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Study sample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DAB84B4-6022-714C-92C0-49907B4635E9}"/>
              </a:ext>
            </a:extLst>
          </p:cNvPr>
          <p:cNvSpPr txBox="1"/>
          <p:nvPr/>
        </p:nvSpPr>
        <p:spPr>
          <a:xfrm>
            <a:off x="1756394" y="4215069"/>
            <a:ext cx="183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Inclusion criteria: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4C239E2-2902-AF48-92DE-F6E9F9564B59}"/>
              </a:ext>
            </a:extLst>
          </p:cNvPr>
          <p:cNvSpPr txBox="1"/>
          <p:nvPr/>
        </p:nvSpPr>
        <p:spPr>
          <a:xfrm>
            <a:off x="627166" y="4635282"/>
            <a:ext cx="529261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lphaLcParenR"/>
            </a:pPr>
            <a:r>
              <a:rPr lang="en-US" sz="1100"/>
              <a:t>current diagnosis of AN or BN, according to DSM-5;</a:t>
            </a:r>
          </a:p>
          <a:p>
            <a:pPr marL="228600" indent="-228600">
              <a:buAutoNum type="alphaLcParenR"/>
            </a:pPr>
            <a:r>
              <a:rPr lang="en-US" sz="1100"/>
              <a:t>female gender;</a:t>
            </a:r>
          </a:p>
          <a:p>
            <a:pPr marL="228600" indent="-228600">
              <a:buAutoNum type="alphaLcParenR"/>
            </a:pPr>
            <a:r>
              <a:rPr lang="en-US" sz="1100"/>
              <a:t>age &gt; 18;</a:t>
            </a:r>
          </a:p>
          <a:p>
            <a:pPr marL="228600" indent="-228600">
              <a:buAutoNum type="alphaLcParenR"/>
            </a:pPr>
            <a:r>
              <a:rPr lang="en-US" sz="1100"/>
              <a:t>willingness to cooperate in the experimental procedures and to sign a written informed consent;</a:t>
            </a:r>
          </a:p>
          <a:p>
            <a:pPr marL="228600" indent="-228600">
              <a:buAutoNum type="alphaLcParenR"/>
            </a:pPr>
            <a:r>
              <a:rPr lang="en-US" sz="1100"/>
              <a:t>no psycho- pharmacological treatment during the preceding 6 weeks; </a:t>
            </a:r>
          </a:p>
          <a:p>
            <a:pPr marL="228600" indent="-228600">
              <a:buAutoNum type="alphaLcParenR"/>
            </a:pPr>
            <a:r>
              <a:rPr lang="en-US" sz="1100"/>
              <a:t>no history of neurological or medical diseases and drug abuse/dependence;</a:t>
            </a:r>
          </a:p>
          <a:p>
            <a:pPr marL="228600" indent="-228600">
              <a:buAutoNum type="alphaLcParenR"/>
            </a:pPr>
            <a:r>
              <a:rPr lang="en-US" sz="1100"/>
              <a:t>no history of head trauma with loss of consciousness; </a:t>
            </a:r>
          </a:p>
          <a:p>
            <a:pPr marL="228600" indent="-228600">
              <a:buAutoNum type="alphaLcParenR"/>
            </a:pPr>
            <a:r>
              <a:rPr lang="en-US" sz="1100"/>
              <a:t>no concomitant comorbid Axis I psychiatric disorder</a:t>
            </a:r>
            <a:r>
              <a:rPr lang="it-IT" sz="1100">
                <a:effectLst/>
              </a:rPr>
              <a:t> </a:t>
            </a:r>
            <a:endParaRPr lang="en-US" sz="110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FA846B49-2C6C-8B44-B3E6-DB686DEE5DB1}"/>
              </a:ext>
            </a:extLst>
          </p:cNvPr>
          <p:cNvSpPr/>
          <p:nvPr/>
        </p:nvSpPr>
        <p:spPr>
          <a:xfrm>
            <a:off x="5919784" y="2005269"/>
            <a:ext cx="60960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1) </a:t>
            </a:r>
            <a:r>
              <a:rPr lang="en-US" sz="1600" b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EPI single-shot acquisition</a:t>
            </a:r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TR=2000ms, voxel size 2,87 x 2,87 mm;</a:t>
            </a:r>
          </a:p>
          <a:p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	</a:t>
            </a:r>
          </a:p>
          <a:p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	</a:t>
            </a:r>
            <a:r>
              <a:rPr lang="en-US" sz="1600" b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Taste stimulation:</a:t>
            </a:r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- Sweet (sucrose) 292mM;</a:t>
            </a:r>
          </a:p>
          <a:p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- Bitter (quinine hydrocloride) 0.05mM;</a:t>
            </a:r>
          </a:p>
          <a:p>
            <a:endParaRPr lang="en-US" sz="160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2) a </a:t>
            </a:r>
            <a:r>
              <a:rPr lang="en-US" sz="1600" b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T1-weighted 3D TFE SENSE volume</a:t>
            </a:r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slice thickness 1.2 mm; </a:t>
            </a:r>
          </a:p>
          <a:p>
            <a:endParaRPr lang="en-US" sz="160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3) </a:t>
            </a:r>
            <a:r>
              <a:rPr lang="en-US" sz="1600" b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resting-state fMRI sequence</a:t>
            </a:r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TR=1700ms, voxel size 3,2 x 3,2 x  4 mm.</a:t>
            </a:r>
          </a:p>
          <a:p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4 ) </a:t>
            </a:r>
            <a:r>
              <a:rPr lang="en-US" sz="1600" b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diffusion-weighted sequence</a:t>
            </a:r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TR=9300ms, voxel size 2x2x2 mm, B-value 0-1000 mm/sec</a:t>
            </a:r>
            <a:r>
              <a:rPr lang="en-US" sz="1600" baseline="300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</a:t>
            </a:r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16 directions.</a:t>
            </a:r>
            <a:r>
              <a:rPr lang="it-IT" sz="160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2F1B1F9-634F-0F40-8548-C34B9B8A3E4B}"/>
              </a:ext>
            </a:extLst>
          </p:cNvPr>
          <p:cNvSpPr txBox="1"/>
          <p:nvPr/>
        </p:nvSpPr>
        <p:spPr>
          <a:xfrm>
            <a:off x="7586677" y="1522576"/>
            <a:ext cx="2217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/>
              <a:t>MRI data acquisition:</a:t>
            </a:r>
          </a:p>
        </p:txBody>
      </p:sp>
      <p:sp>
        <p:nvSpPr>
          <p:cNvPr id="4" name="Rettangolo arrotondato 3">
            <a:extLst>
              <a:ext uri="{FF2B5EF4-FFF2-40B4-BE49-F238E27FC236}">
                <a16:creationId xmlns:a16="http://schemas.microsoft.com/office/drawing/2014/main" id="{ADA8FE3E-252C-4442-BDF3-BFF1DFEA4662}"/>
              </a:ext>
            </a:extLst>
          </p:cNvPr>
          <p:cNvSpPr/>
          <p:nvPr/>
        </p:nvSpPr>
        <p:spPr>
          <a:xfrm>
            <a:off x="6515100" y="2389229"/>
            <a:ext cx="4203700" cy="1022201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1648883-2B28-454C-8807-21BB86BABDBD}"/>
              </a:ext>
            </a:extLst>
          </p:cNvPr>
          <p:cNvSpPr txBox="1"/>
          <p:nvPr/>
        </p:nvSpPr>
        <p:spPr>
          <a:xfrm>
            <a:off x="-21529" y="6545665"/>
            <a:ext cx="3612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Monteleone et al (2017) </a:t>
            </a:r>
            <a:r>
              <a:rPr lang="it-IT" sz="1600" b="1">
                <a:solidFill>
                  <a:srgbClr val="C00000"/>
                </a:solidFill>
              </a:rPr>
              <a:t>J Psychiatr Res. </a:t>
            </a:r>
            <a:endParaRPr lang="en-US" sz="1600" b="1">
              <a:solidFill>
                <a:srgbClr val="C00000"/>
              </a:solidFill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FBCA600D-45F2-4945-A1FD-9C1B73ED88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27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FE128CBC-4F4B-1848-912D-E7FC6CF029A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27651" y="25020"/>
            <a:ext cx="12164349" cy="6811200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079CA2C1-ACC7-2C4A-B3B3-D4D921D70CD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owDiffused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05649" y="317217"/>
            <a:ext cx="6747089" cy="6842793"/>
          </a:xfrm>
          <a:prstGeom prst="rect">
            <a:avLst/>
          </a:prstGeom>
          <a:effectLst>
            <a:softEdge rad="495300"/>
          </a:effectLst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824B27C-7817-3A4B-A65F-F9BE5847DB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3466" y="2019206"/>
            <a:ext cx="3587309" cy="2393950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187ADD6F-3ACE-964B-AFF9-235AABABCA7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5000"/>
          </a:blip>
          <a:srcRect l="15810" t="7134" r="13547" b="61665"/>
          <a:stretch/>
        </p:blipFill>
        <p:spPr>
          <a:xfrm>
            <a:off x="-302681" y="4737020"/>
            <a:ext cx="4784034" cy="2118093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EB9CBEEE-1259-D149-A7DD-98CAD1D739A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5000"/>
          </a:blip>
          <a:srcRect l="15810" t="7134" r="13547" b="61665"/>
          <a:stretch/>
        </p:blipFill>
        <p:spPr>
          <a:xfrm rot="10800000">
            <a:off x="-478734" y="27783"/>
            <a:ext cx="4784034" cy="211809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C41EF8F-9B30-0344-8982-A4700ED1E953}"/>
              </a:ext>
            </a:extLst>
          </p:cNvPr>
          <p:cNvSpPr txBox="1"/>
          <p:nvPr/>
        </p:nvSpPr>
        <p:spPr>
          <a:xfrm>
            <a:off x="814927" y="28522"/>
            <a:ext cx="114047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800" b="1"/>
              <a:t>The sense of Taste 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93E928E-09BD-CA49-BE72-3A1C47B9C5F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E53FC97-60BD-4B45-9BAB-F01D8AE919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24048" y="4183653"/>
            <a:ext cx="3084702" cy="2060581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1E77BC55-0017-E445-A18A-39067E0D397A}"/>
              </a:ext>
            </a:extLst>
          </p:cNvPr>
          <p:cNvSpPr txBox="1"/>
          <p:nvPr/>
        </p:nvSpPr>
        <p:spPr>
          <a:xfrm>
            <a:off x="2250502" y="625312"/>
            <a:ext cx="672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/>
              <a:t>Gustotopic maps are not well-defined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707A901-DC1E-2543-94A3-073456B40A1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45108"/>
          <a:stretch/>
        </p:blipFill>
        <p:spPr>
          <a:xfrm>
            <a:off x="8837940" y="810817"/>
            <a:ext cx="3081951" cy="985301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799F0569-DB60-BD48-BFE8-AA13CF84F11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7541" l="9901" r="98515"/>
                    </a14:imgEffect>
                  </a14:imgLayer>
                </a14:imgProps>
              </a:ext>
            </a:extLst>
          </a:blip>
          <a:srcRect l="11809" t="52500" r="3780" b="1040"/>
          <a:stretch/>
        </p:blipFill>
        <p:spPr>
          <a:xfrm>
            <a:off x="4602766" y="1501050"/>
            <a:ext cx="2917724" cy="2909824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163485BF-A164-9845-A9FA-B44739C56DC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51421"/>
          <a:stretch/>
        </p:blipFill>
        <p:spPr>
          <a:xfrm>
            <a:off x="1144605" y="1541266"/>
            <a:ext cx="3491027" cy="2523344"/>
          </a:xfrm>
          <a:prstGeom prst="rect">
            <a:avLst/>
          </a:prstGeom>
        </p:spPr>
      </p:pic>
      <p:sp>
        <p:nvSpPr>
          <p:cNvPr id="31" name="Rettangolo 30">
            <a:extLst>
              <a:ext uri="{FF2B5EF4-FFF2-40B4-BE49-F238E27FC236}">
                <a16:creationId xmlns:a16="http://schemas.microsoft.com/office/drawing/2014/main" id="{019FC766-DE03-BC4A-A54C-158F36026367}"/>
              </a:ext>
            </a:extLst>
          </p:cNvPr>
          <p:cNvSpPr/>
          <p:nvPr/>
        </p:nvSpPr>
        <p:spPr>
          <a:xfrm>
            <a:off x="7209447" y="6284086"/>
            <a:ext cx="158906" cy="2360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v</a:t>
            </a: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5DECEA73-AF05-3A40-92F4-DE61F21C5D7D}"/>
              </a:ext>
            </a:extLst>
          </p:cNvPr>
          <p:cNvSpPr/>
          <p:nvPr/>
        </p:nvSpPr>
        <p:spPr>
          <a:xfrm>
            <a:off x="6815558" y="6448248"/>
            <a:ext cx="493601" cy="723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066E857-7F42-5644-BFB9-CD0A950EAA39}"/>
              </a:ext>
            </a:extLst>
          </p:cNvPr>
          <p:cNvSpPr txBox="1"/>
          <p:nvPr/>
        </p:nvSpPr>
        <p:spPr>
          <a:xfrm>
            <a:off x="1518459" y="4479236"/>
            <a:ext cx="1962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Somatotopic maps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2D02FE0A-AE58-FA4A-B027-5C25A566C0E0}"/>
              </a:ext>
            </a:extLst>
          </p:cNvPr>
          <p:cNvSpPr txBox="1"/>
          <p:nvPr/>
        </p:nvSpPr>
        <p:spPr>
          <a:xfrm>
            <a:off x="1871109" y="1212408"/>
            <a:ext cx="1853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Retinotopic maps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CE8A4F4B-DB8B-EC4B-A826-8127ACE85E3F}"/>
              </a:ext>
            </a:extLst>
          </p:cNvPr>
          <p:cNvSpPr txBox="1"/>
          <p:nvPr/>
        </p:nvSpPr>
        <p:spPr>
          <a:xfrm>
            <a:off x="5602150" y="1210896"/>
            <a:ext cx="1746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Tonotopic maps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E2AC08BE-B77F-AC46-995C-CC1D1549B526}"/>
              </a:ext>
            </a:extLst>
          </p:cNvPr>
          <p:cNvSpPr/>
          <p:nvPr/>
        </p:nvSpPr>
        <p:spPr>
          <a:xfrm>
            <a:off x="1233902" y="1618735"/>
            <a:ext cx="705005" cy="1773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C7F022C5-3D6E-4A4B-A6BE-4AD050F40660}"/>
              </a:ext>
            </a:extLst>
          </p:cNvPr>
          <p:cNvSpPr/>
          <p:nvPr/>
        </p:nvSpPr>
        <p:spPr>
          <a:xfrm>
            <a:off x="2986599" y="1611799"/>
            <a:ext cx="844608" cy="1470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01C9557D-3F2F-E14C-922F-19FB249510B0}"/>
              </a:ext>
            </a:extLst>
          </p:cNvPr>
          <p:cNvSpPr/>
          <p:nvPr/>
        </p:nvSpPr>
        <p:spPr>
          <a:xfrm rot="16200000">
            <a:off x="957765" y="2546686"/>
            <a:ext cx="705005" cy="1773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ADC2E48E-3207-2F4B-A458-DE341B387BB1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48639" r="100000"/>
                    </a14:imgEffect>
                  </a14:imgLayer>
                </a14:imgProps>
              </a:ext>
            </a:extLst>
          </a:blip>
          <a:srcRect l="49636" t="3414" b="3909"/>
          <a:stretch/>
        </p:blipFill>
        <p:spPr>
          <a:xfrm>
            <a:off x="3382950" y="4035326"/>
            <a:ext cx="2294982" cy="2212124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37DC7B3B-D98C-DF4D-9038-8BE4AC63C774}"/>
              </a:ext>
            </a:extLst>
          </p:cNvPr>
          <p:cNvSpPr/>
          <p:nvPr/>
        </p:nvSpPr>
        <p:spPr>
          <a:xfrm>
            <a:off x="4729255" y="6103835"/>
            <a:ext cx="42601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/>
              <a:t>Sanchez-Panchuelo et al (2012) J Neurosci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5C56AC60-F29B-5D40-9FAE-32E4B8FBCF07}"/>
              </a:ext>
            </a:extLst>
          </p:cNvPr>
          <p:cNvSpPr/>
          <p:nvPr/>
        </p:nvSpPr>
        <p:spPr>
          <a:xfrm>
            <a:off x="1074554" y="4039842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it-IT" altLang="it-IT" sz="1400" b="1">
                <a:solidFill>
                  <a:srgbClr val="111111"/>
                </a:solidFill>
              </a:rPr>
              <a:t>Senden et al (2014) </a:t>
            </a:r>
            <a:r>
              <a:rPr lang="en-US" altLang="it-IT" sz="1400" b="1">
                <a:solidFill>
                  <a:srgbClr val="111111"/>
                </a:solidFill>
              </a:rPr>
              <a:t>PlosOne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CCA4DF3-3C60-2449-987C-C7502FB10FFF}"/>
              </a:ext>
            </a:extLst>
          </p:cNvPr>
          <p:cNvSpPr/>
          <p:nvPr/>
        </p:nvSpPr>
        <p:spPr>
          <a:xfrm>
            <a:off x="5506131" y="4300079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1400" b="1"/>
              <a:t>Moerel et al (2014) Front Neurosci</a:t>
            </a:r>
          </a:p>
        </p:txBody>
      </p:sp>
    </p:spTree>
    <p:extLst>
      <p:ext uri="{BB962C8B-B14F-4D97-AF65-F5344CB8AC3E}">
        <p14:creationId xmlns:p14="http://schemas.microsoft.com/office/powerpoint/2010/main" val="2030332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>
            <a:extLst>
              <a:ext uri="{FF2B5EF4-FFF2-40B4-BE49-F238E27FC236}">
                <a16:creationId xmlns:a16="http://schemas.microsoft.com/office/drawing/2014/main" id="{5225F17E-36E9-0E43-9386-FB710F7EB1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>
            <a:off x="7929707" y="4732270"/>
            <a:ext cx="4784034" cy="211809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DDDB736-9230-6946-B73F-EA9EECE30C0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36222" y="53084"/>
            <a:ext cx="12164349" cy="6811200"/>
          </a:xfrm>
          <a:prstGeom prst="rect">
            <a:avLst/>
          </a:prstGeom>
        </p:spPr>
      </p:pic>
      <p:sp>
        <p:nvSpPr>
          <p:cNvPr id="58" name="Rettangolo 57">
            <a:extLst>
              <a:ext uri="{FF2B5EF4-FFF2-40B4-BE49-F238E27FC236}">
                <a16:creationId xmlns:a16="http://schemas.microsoft.com/office/drawing/2014/main" id="{D30D5AE9-A5F0-1142-BF5B-6A0C60BC1F34}"/>
              </a:ext>
            </a:extLst>
          </p:cNvPr>
          <p:cNvSpPr/>
          <p:nvPr/>
        </p:nvSpPr>
        <p:spPr>
          <a:xfrm>
            <a:off x="5706208" y="2683273"/>
            <a:ext cx="4616461" cy="278332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D270047-6E0E-4B47-8FAA-45446FB3F672}"/>
              </a:ext>
            </a:extLst>
          </p:cNvPr>
          <p:cNvSpPr txBox="1"/>
          <p:nvPr/>
        </p:nvSpPr>
        <p:spPr>
          <a:xfrm>
            <a:off x="8571" y="38265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/>
              <a:t>Study of taste perception in eating disorders</a:t>
            </a:r>
          </a:p>
          <a:p>
            <a:pPr algn="ctr"/>
            <a:r>
              <a:rPr lang="en-US" sz="3600" b="1">
                <a:solidFill>
                  <a:schemeClr val="accent4">
                    <a:lumMod val="75000"/>
                  </a:schemeClr>
                </a:solidFill>
              </a:rPr>
              <a:t>fMRI data results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2F0490D-A8AA-FC42-BCCA-CB7E475D3C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 rot="10800000">
            <a:off x="-503582" y="-7431"/>
            <a:ext cx="4784034" cy="2118093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CB57BDE6-CBB2-3049-BA5F-FA9865034939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7" b="64501"/>
          <a:stretch/>
        </p:blipFill>
        <p:spPr>
          <a:xfrm>
            <a:off x="1435987" y="2135625"/>
            <a:ext cx="4237336" cy="1276229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83800350-6855-E745-BE5B-C1A56D9EB04C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78"/>
          <a:stretch/>
        </p:blipFill>
        <p:spPr>
          <a:xfrm>
            <a:off x="1434327" y="4783262"/>
            <a:ext cx="4241253" cy="1167666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8B05790C-41CE-9C41-BB8A-52112A401819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22" b="32132"/>
          <a:stretch/>
        </p:blipFill>
        <p:spPr>
          <a:xfrm>
            <a:off x="1435987" y="3453962"/>
            <a:ext cx="4239594" cy="1300995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5F364B20-96D4-2445-8931-A51CCD4CC389}"/>
              </a:ext>
            </a:extLst>
          </p:cNvPr>
          <p:cNvSpPr/>
          <p:nvPr/>
        </p:nvSpPr>
        <p:spPr>
          <a:xfrm>
            <a:off x="5417974" y="2450662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67827369-6B9A-F145-BA98-AC4A03C04DF8}"/>
              </a:ext>
            </a:extLst>
          </p:cNvPr>
          <p:cNvSpPr/>
          <p:nvPr/>
        </p:nvSpPr>
        <p:spPr>
          <a:xfrm>
            <a:off x="4164761" y="2513586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6CBD2D97-A7E6-6E43-8401-57034013CE30}"/>
              </a:ext>
            </a:extLst>
          </p:cNvPr>
          <p:cNvSpPr/>
          <p:nvPr/>
        </p:nvSpPr>
        <p:spPr>
          <a:xfrm>
            <a:off x="5406885" y="3925492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9FF4257B-3546-424A-B796-EBF3FA429552}"/>
              </a:ext>
            </a:extLst>
          </p:cNvPr>
          <p:cNvSpPr/>
          <p:nvPr/>
        </p:nvSpPr>
        <p:spPr>
          <a:xfrm>
            <a:off x="5427598" y="5125678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4EEC3986-1F60-E041-9D69-F17E5D52B510}"/>
              </a:ext>
            </a:extLst>
          </p:cNvPr>
          <p:cNvSpPr/>
          <p:nvPr/>
        </p:nvSpPr>
        <p:spPr>
          <a:xfrm>
            <a:off x="4096819" y="3899422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43EDE10F-0F3D-2D46-97B6-1CEA07D9DF16}"/>
              </a:ext>
            </a:extLst>
          </p:cNvPr>
          <p:cNvSpPr/>
          <p:nvPr/>
        </p:nvSpPr>
        <p:spPr>
          <a:xfrm>
            <a:off x="4079641" y="5125678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03527EDD-CBED-FF45-B143-160CBB3C2D91}"/>
              </a:ext>
            </a:extLst>
          </p:cNvPr>
          <p:cNvSpPr/>
          <p:nvPr/>
        </p:nvSpPr>
        <p:spPr>
          <a:xfrm>
            <a:off x="2766572" y="2457558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4933A93C-C8C9-6C47-9BC0-9E563AE24E1B}"/>
              </a:ext>
            </a:extLst>
          </p:cNvPr>
          <p:cNvSpPr/>
          <p:nvPr/>
        </p:nvSpPr>
        <p:spPr>
          <a:xfrm>
            <a:off x="2785243" y="3932393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A98E2E26-3183-4743-A3FD-6E8975963553}"/>
              </a:ext>
            </a:extLst>
          </p:cNvPr>
          <p:cNvSpPr/>
          <p:nvPr/>
        </p:nvSpPr>
        <p:spPr>
          <a:xfrm>
            <a:off x="2766231" y="5124289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AB7238FB-5A9F-4246-9E66-DEF9F38ABBFD}"/>
              </a:ext>
            </a:extLst>
          </p:cNvPr>
          <p:cNvSpPr/>
          <p:nvPr/>
        </p:nvSpPr>
        <p:spPr>
          <a:xfrm>
            <a:off x="1443798" y="2501462"/>
            <a:ext cx="134652" cy="3695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768BC391-7F6B-134C-A077-BF40C12B4CE0}"/>
              </a:ext>
            </a:extLst>
          </p:cNvPr>
          <p:cNvSpPr/>
          <p:nvPr/>
        </p:nvSpPr>
        <p:spPr>
          <a:xfrm>
            <a:off x="1449695" y="3473960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E6314273-7912-674E-9483-34721B49E521}"/>
              </a:ext>
            </a:extLst>
          </p:cNvPr>
          <p:cNvSpPr/>
          <p:nvPr/>
        </p:nvSpPr>
        <p:spPr>
          <a:xfrm>
            <a:off x="1461420" y="4795653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167305A8-63C9-0E49-8483-D4B21D9E6759}"/>
              </a:ext>
            </a:extLst>
          </p:cNvPr>
          <p:cNvSpPr/>
          <p:nvPr/>
        </p:nvSpPr>
        <p:spPr>
          <a:xfrm>
            <a:off x="1443798" y="5106426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1B86DA45-F911-E74C-87D9-2F9BB74C2836}"/>
              </a:ext>
            </a:extLst>
          </p:cNvPr>
          <p:cNvSpPr/>
          <p:nvPr/>
        </p:nvSpPr>
        <p:spPr>
          <a:xfrm>
            <a:off x="1449695" y="3875719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2C52A8F-C6D9-4E4D-A3A0-A85EA8F4732A}"/>
              </a:ext>
            </a:extLst>
          </p:cNvPr>
          <p:cNvSpPr txBox="1"/>
          <p:nvPr/>
        </p:nvSpPr>
        <p:spPr>
          <a:xfrm>
            <a:off x="21271" y="1472562"/>
            <a:ext cx="6227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Main activation in the cortical-striatal taste pathway</a:t>
            </a:r>
          </a:p>
          <a:p>
            <a:pPr algn="ctr"/>
            <a:r>
              <a:rPr lang="en-US" b="1">
                <a:solidFill>
                  <a:srgbClr val="BCA271"/>
                </a:solidFill>
              </a:rPr>
              <a:t>Sweet vs Bitter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35D1226-37CD-8244-869E-5DBB3009C516}"/>
              </a:ext>
            </a:extLst>
          </p:cNvPr>
          <p:cNvSpPr txBox="1"/>
          <p:nvPr/>
        </p:nvSpPr>
        <p:spPr>
          <a:xfrm>
            <a:off x="1398757" y="2098255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>
                    <a:lumMod val="75000"/>
                  </a:schemeClr>
                </a:solidFill>
              </a:rPr>
              <a:t>HC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CE45DEA-005F-884F-B388-EF43BE98E865}"/>
              </a:ext>
            </a:extLst>
          </p:cNvPr>
          <p:cNvSpPr txBox="1"/>
          <p:nvPr/>
        </p:nvSpPr>
        <p:spPr>
          <a:xfrm>
            <a:off x="1397032" y="352131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>
                    <a:lumMod val="75000"/>
                  </a:schemeClr>
                </a:solidFill>
              </a:rPr>
              <a:t>AN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C87906FA-C457-9A48-9A6C-F9F8A6D6A0B8}"/>
              </a:ext>
            </a:extLst>
          </p:cNvPr>
          <p:cNvSpPr txBox="1"/>
          <p:nvPr/>
        </p:nvSpPr>
        <p:spPr>
          <a:xfrm>
            <a:off x="1395744" y="4754957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>
                    <a:lumMod val="75000"/>
                  </a:schemeClr>
                </a:solidFill>
              </a:rPr>
              <a:t>BN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2F525C92-38FE-BD4E-9F03-0832C5A3F3EA}"/>
              </a:ext>
            </a:extLst>
          </p:cNvPr>
          <p:cNvSpPr txBox="1"/>
          <p:nvPr/>
        </p:nvSpPr>
        <p:spPr>
          <a:xfrm>
            <a:off x="6937479" y="2277373"/>
            <a:ext cx="2086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Single taste analysis</a:t>
            </a:r>
          </a:p>
        </p:txBody>
      </p:sp>
      <p:pic>
        <p:nvPicPr>
          <p:cNvPr id="41" name="Immagine 40">
            <a:extLst>
              <a:ext uri="{FF2B5EF4-FFF2-40B4-BE49-F238E27FC236}">
                <a16:creationId xmlns:a16="http://schemas.microsoft.com/office/drawing/2014/main" id="{C064D64A-E22F-F14F-99D8-B71A201CE4D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5" b="2075"/>
          <a:stretch/>
        </p:blipFill>
        <p:spPr>
          <a:xfrm>
            <a:off x="5706208" y="2785421"/>
            <a:ext cx="4616461" cy="2338868"/>
          </a:xfrm>
          <a:prstGeom prst="rect">
            <a:avLst/>
          </a:prstGeom>
        </p:spPr>
      </p:pic>
      <p:sp>
        <p:nvSpPr>
          <p:cNvPr id="42" name="Rettangolo 41">
            <a:extLst>
              <a:ext uri="{FF2B5EF4-FFF2-40B4-BE49-F238E27FC236}">
                <a16:creationId xmlns:a16="http://schemas.microsoft.com/office/drawing/2014/main" id="{08333C0E-403E-BB44-98D7-41F9357B7E5A}"/>
              </a:ext>
            </a:extLst>
          </p:cNvPr>
          <p:cNvSpPr/>
          <p:nvPr/>
        </p:nvSpPr>
        <p:spPr>
          <a:xfrm>
            <a:off x="5714425" y="2874802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ttangolo 42">
            <a:extLst>
              <a:ext uri="{FF2B5EF4-FFF2-40B4-BE49-F238E27FC236}">
                <a16:creationId xmlns:a16="http://schemas.microsoft.com/office/drawing/2014/main" id="{D7A8D5AC-0BC2-FA42-9872-EAA5122EB41D}"/>
              </a:ext>
            </a:extLst>
          </p:cNvPr>
          <p:cNvSpPr/>
          <p:nvPr/>
        </p:nvSpPr>
        <p:spPr>
          <a:xfrm>
            <a:off x="5702560" y="2690957"/>
            <a:ext cx="172197" cy="276728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ttangolo 43">
            <a:extLst>
              <a:ext uri="{FF2B5EF4-FFF2-40B4-BE49-F238E27FC236}">
                <a16:creationId xmlns:a16="http://schemas.microsoft.com/office/drawing/2014/main" id="{57DD11DD-EF3C-124C-8553-C50AC0375D3B}"/>
              </a:ext>
            </a:extLst>
          </p:cNvPr>
          <p:cNvSpPr/>
          <p:nvPr/>
        </p:nvSpPr>
        <p:spPr>
          <a:xfrm>
            <a:off x="8134434" y="3967551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86F5AFB6-3771-D547-83AF-EE1B53E566DF}"/>
              </a:ext>
            </a:extLst>
          </p:cNvPr>
          <p:cNvSpPr/>
          <p:nvPr/>
        </p:nvSpPr>
        <p:spPr>
          <a:xfrm>
            <a:off x="7910361" y="4071487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ttangolo 45">
            <a:extLst>
              <a:ext uri="{FF2B5EF4-FFF2-40B4-BE49-F238E27FC236}">
                <a16:creationId xmlns:a16="http://schemas.microsoft.com/office/drawing/2014/main" id="{9066A988-5C5A-6442-918C-2C6ADA8F734A}"/>
              </a:ext>
            </a:extLst>
          </p:cNvPr>
          <p:cNvSpPr/>
          <p:nvPr/>
        </p:nvSpPr>
        <p:spPr>
          <a:xfrm>
            <a:off x="5709820" y="3172319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2AB6E0AC-0789-FD4B-A0E5-CC4FBE7F433D}"/>
              </a:ext>
            </a:extLst>
          </p:cNvPr>
          <p:cNvSpPr/>
          <p:nvPr/>
        </p:nvSpPr>
        <p:spPr>
          <a:xfrm>
            <a:off x="5761534" y="3925491"/>
            <a:ext cx="184031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ttangolo 47">
            <a:extLst>
              <a:ext uri="{FF2B5EF4-FFF2-40B4-BE49-F238E27FC236}">
                <a16:creationId xmlns:a16="http://schemas.microsoft.com/office/drawing/2014/main" id="{4F244C48-ECBF-5248-9674-3EEE82E26550}"/>
              </a:ext>
            </a:extLst>
          </p:cNvPr>
          <p:cNvSpPr/>
          <p:nvPr/>
        </p:nvSpPr>
        <p:spPr>
          <a:xfrm>
            <a:off x="6880681" y="3083633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2AE75D84-F1D4-C645-B2E7-6B1EF2730BCD}"/>
              </a:ext>
            </a:extLst>
          </p:cNvPr>
          <p:cNvSpPr/>
          <p:nvPr/>
        </p:nvSpPr>
        <p:spPr>
          <a:xfrm>
            <a:off x="8000059" y="3059887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ttangolo 49">
            <a:extLst>
              <a:ext uri="{FF2B5EF4-FFF2-40B4-BE49-F238E27FC236}">
                <a16:creationId xmlns:a16="http://schemas.microsoft.com/office/drawing/2014/main" id="{3DAB447D-3D23-FA4F-9756-D13C64C1472A}"/>
              </a:ext>
            </a:extLst>
          </p:cNvPr>
          <p:cNvSpPr/>
          <p:nvPr/>
        </p:nvSpPr>
        <p:spPr>
          <a:xfrm>
            <a:off x="9303439" y="3202696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ttangolo 50">
            <a:extLst>
              <a:ext uri="{FF2B5EF4-FFF2-40B4-BE49-F238E27FC236}">
                <a16:creationId xmlns:a16="http://schemas.microsoft.com/office/drawing/2014/main" id="{8B5F5F7A-3196-7046-B0A2-717D81468D64}"/>
              </a:ext>
            </a:extLst>
          </p:cNvPr>
          <p:cNvSpPr/>
          <p:nvPr/>
        </p:nvSpPr>
        <p:spPr>
          <a:xfrm>
            <a:off x="6878320" y="4218803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03551288-13C5-164D-8694-0DF438D0C241}"/>
              </a:ext>
            </a:extLst>
          </p:cNvPr>
          <p:cNvSpPr/>
          <p:nvPr/>
        </p:nvSpPr>
        <p:spPr>
          <a:xfrm>
            <a:off x="8021597" y="4439131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83A11B49-F114-2146-9021-B19AA81A2910}"/>
              </a:ext>
            </a:extLst>
          </p:cNvPr>
          <p:cNvSpPr/>
          <p:nvPr/>
        </p:nvSpPr>
        <p:spPr>
          <a:xfrm>
            <a:off x="9303439" y="4473203"/>
            <a:ext cx="214717" cy="3441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437D9D58-88DB-B34D-9124-DD8ADDAAE98A}"/>
              </a:ext>
            </a:extLst>
          </p:cNvPr>
          <p:cNvSpPr/>
          <p:nvPr/>
        </p:nvSpPr>
        <p:spPr>
          <a:xfrm>
            <a:off x="5714137" y="2713484"/>
            <a:ext cx="4593164" cy="2427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ttangolo 56">
            <a:extLst>
              <a:ext uri="{FF2B5EF4-FFF2-40B4-BE49-F238E27FC236}">
                <a16:creationId xmlns:a16="http://schemas.microsoft.com/office/drawing/2014/main" id="{EE0D395A-6FF8-CD4A-8800-0DC997A4EA1F}"/>
              </a:ext>
            </a:extLst>
          </p:cNvPr>
          <p:cNvSpPr/>
          <p:nvPr/>
        </p:nvSpPr>
        <p:spPr>
          <a:xfrm>
            <a:off x="5740981" y="3953939"/>
            <a:ext cx="4581688" cy="1853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BAACD8A-5361-CA40-86C8-9B37C0328368}"/>
              </a:ext>
            </a:extLst>
          </p:cNvPr>
          <p:cNvSpPr txBox="1"/>
          <p:nvPr/>
        </p:nvSpPr>
        <p:spPr>
          <a:xfrm>
            <a:off x="7552251" y="2670218"/>
            <a:ext cx="1049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BCA271"/>
                </a:solidFill>
              </a:rPr>
              <a:t>HC vs AN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754CA2D2-CAB6-7845-8BD3-0F522EA28F26}"/>
              </a:ext>
            </a:extLst>
          </p:cNvPr>
          <p:cNvSpPr txBox="1"/>
          <p:nvPr/>
        </p:nvSpPr>
        <p:spPr>
          <a:xfrm>
            <a:off x="7600286" y="5109025"/>
            <a:ext cx="1049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>
                    <a:lumMod val="75000"/>
                  </a:schemeClr>
                </a:solidFill>
              </a:rPr>
              <a:t>HC vs BN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5973DFB-772A-5748-B4B1-657626C497C1}"/>
              </a:ext>
            </a:extLst>
          </p:cNvPr>
          <p:cNvSpPr txBox="1"/>
          <p:nvPr/>
        </p:nvSpPr>
        <p:spPr>
          <a:xfrm>
            <a:off x="217129" y="2641596"/>
            <a:ext cx="716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bitter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C7051B28-5D82-474B-9CE4-7ADA75EF421A}"/>
              </a:ext>
            </a:extLst>
          </p:cNvPr>
          <p:cNvCxnSpPr>
            <a:cxnSpLocks/>
          </p:cNvCxnSpPr>
          <p:nvPr/>
        </p:nvCxnSpPr>
        <p:spPr>
          <a:xfrm flipV="1">
            <a:off x="247515" y="2450662"/>
            <a:ext cx="0" cy="599158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2 54">
            <a:extLst>
              <a:ext uri="{FF2B5EF4-FFF2-40B4-BE49-F238E27FC236}">
                <a16:creationId xmlns:a16="http://schemas.microsoft.com/office/drawing/2014/main" id="{F9335437-6F83-0344-9416-E2F8DD09648D}"/>
              </a:ext>
            </a:extLst>
          </p:cNvPr>
          <p:cNvCxnSpPr>
            <a:cxnSpLocks/>
          </p:cNvCxnSpPr>
          <p:nvPr/>
        </p:nvCxnSpPr>
        <p:spPr>
          <a:xfrm flipV="1">
            <a:off x="266430" y="3749157"/>
            <a:ext cx="0" cy="599158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F52A4CB9-37B4-DF48-92A4-2822C5FE3240}"/>
              </a:ext>
            </a:extLst>
          </p:cNvPr>
          <p:cNvSpPr txBox="1"/>
          <p:nvPr/>
        </p:nvSpPr>
        <p:spPr>
          <a:xfrm>
            <a:off x="279216" y="3860959"/>
            <a:ext cx="753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sweet</a:t>
            </a:r>
          </a:p>
        </p:txBody>
      </p: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14A00A4E-2725-4545-801C-D11C6B2B04BF}"/>
              </a:ext>
            </a:extLst>
          </p:cNvPr>
          <p:cNvCxnSpPr>
            <a:cxnSpLocks/>
          </p:cNvCxnSpPr>
          <p:nvPr/>
        </p:nvCxnSpPr>
        <p:spPr>
          <a:xfrm flipV="1">
            <a:off x="292726" y="5211390"/>
            <a:ext cx="0" cy="599158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936B4BDF-2C5B-1144-AF28-99D840CDBF2E}"/>
              </a:ext>
            </a:extLst>
          </p:cNvPr>
          <p:cNvSpPr txBox="1"/>
          <p:nvPr/>
        </p:nvSpPr>
        <p:spPr>
          <a:xfrm>
            <a:off x="305512" y="5323192"/>
            <a:ext cx="753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sweet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FE04940-C5E9-A54B-9DC6-5EFAE08448E1}"/>
              </a:ext>
            </a:extLst>
          </p:cNvPr>
          <p:cNvSpPr/>
          <p:nvPr/>
        </p:nvSpPr>
        <p:spPr>
          <a:xfrm>
            <a:off x="5702559" y="2683273"/>
            <a:ext cx="4619165" cy="1333835"/>
          </a:xfrm>
          <a:prstGeom prst="rect">
            <a:avLst/>
          </a:prstGeom>
          <a:noFill/>
          <a:ln w="38100">
            <a:solidFill>
              <a:srgbClr val="BCA2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ttangolo 60">
            <a:extLst>
              <a:ext uri="{FF2B5EF4-FFF2-40B4-BE49-F238E27FC236}">
                <a16:creationId xmlns:a16="http://schemas.microsoft.com/office/drawing/2014/main" id="{FCA4C7EB-474C-6149-A457-FF7950E5F5C8}"/>
              </a:ext>
            </a:extLst>
          </p:cNvPr>
          <p:cNvSpPr/>
          <p:nvPr/>
        </p:nvSpPr>
        <p:spPr>
          <a:xfrm>
            <a:off x="5699199" y="4092309"/>
            <a:ext cx="4619165" cy="1333835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014FD4FA-6D87-6046-9664-C85336355EED}"/>
              </a:ext>
            </a:extLst>
          </p:cNvPr>
          <p:cNvSpPr txBox="1"/>
          <p:nvPr/>
        </p:nvSpPr>
        <p:spPr>
          <a:xfrm>
            <a:off x="10566066" y="2981711"/>
            <a:ext cx="1297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R-Amygdala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AD3D1936-D03E-5547-8FBC-47F0EBCCB887}"/>
              </a:ext>
            </a:extLst>
          </p:cNvPr>
          <p:cNvSpPr txBox="1"/>
          <p:nvPr/>
        </p:nvSpPr>
        <p:spPr>
          <a:xfrm>
            <a:off x="10554437" y="3315642"/>
            <a:ext cx="731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L-ACC</a:t>
            </a:r>
          </a:p>
        </p:txBody>
      </p:sp>
      <p:sp>
        <p:nvSpPr>
          <p:cNvPr id="62" name="Rettangolo 61">
            <a:extLst>
              <a:ext uri="{FF2B5EF4-FFF2-40B4-BE49-F238E27FC236}">
                <a16:creationId xmlns:a16="http://schemas.microsoft.com/office/drawing/2014/main" id="{6940FD77-30C8-4A4B-AA86-D56EF8960473}"/>
              </a:ext>
            </a:extLst>
          </p:cNvPr>
          <p:cNvSpPr/>
          <p:nvPr/>
        </p:nvSpPr>
        <p:spPr>
          <a:xfrm>
            <a:off x="10478536" y="2936018"/>
            <a:ext cx="1420753" cy="855419"/>
          </a:xfrm>
          <a:prstGeom prst="rect">
            <a:avLst/>
          </a:prstGeom>
          <a:noFill/>
          <a:ln w="38100">
            <a:solidFill>
              <a:srgbClr val="BCA2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      </a:t>
            </a:r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FFA5F8FE-E72B-504F-8684-4E3C9B18C760}"/>
              </a:ext>
            </a:extLst>
          </p:cNvPr>
          <p:cNvSpPr txBox="1"/>
          <p:nvPr/>
        </p:nvSpPr>
        <p:spPr>
          <a:xfrm>
            <a:off x="10565634" y="4183893"/>
            <a:ext cx="1297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R-Amygdala</a:t>
            </a:r>
          </a:p>
        </p:txBody>
      </p: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8E7D6C9B-F9F0-ED44-9CB3-9FE3BCBDD0F9}"/>
              </a:ext>
            </a:extLst>
          </p:cNvPr>
          <p:cNvSpPr txBox="1"/>
          <p:nvPr/>
        </p:nvSpPr>
        <p:spPr>
          <a:xfrm>
            <a:off x="10554005" y="4517824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L-Insula</a:t>
            </a:r>
          </a:p>
        </p:txBody>
      </p:sp>
      <p:sp>
        <p:nvSpPr>
          <p:cNvPr id="65" name="Rettangolo 64">
            <a:extLst>
              <a:ext uri="{FF2B5EF4-FFF2-40B4-BE49-F238E27FC236}">
                <a16:creationId xmlns:a16="http://schemas.microsoft.com/office/drawing/2014/main" id="{0C38FC3A-22C7-F348-AD27-108C68128743}"/>
              </a:ext>
            </a:extLst>
          </p:cNvPr>
          <p:cNvSpPr/>
          <p:nvPr/>
        </p:nvSpPr>
        <p:spPr>
          <a:xfrm>
            <a:off x="10478104" y="4138200"/>
            <a:ext cx="1420753" cy="855419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67" name="Immagine 66">
            <a:extLst>
              <a:ext uri="{FF2B5EF4-FFF2-40B4-BE49-F238E27FC236}">
                <a16:creationId xmlns:a16="http://schemas.microsoft.com/office/drawing/2014/main" id="{09577FC0-B827-A547-8331-8029FB38AF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B587B0B2-A1AA-3D43-BA09-86C836C6D95C}"/>
              </a:ext>
            </a:extLst>
          </p:cNvPr>
          <p:cNvSpPr txBox="1"/>
          <p:nvPr/>
        </p:nvSpPr>
        <p:spPr>
          <a:xfrm>
            <a:off x="-21529" y="6545665"/>
            <a:ext cx="3612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Monteleone et al (2017) </a:t>
            </a:r>
            <a:r>
              <a:rPr lang="it-IT" sz="1600" b="1">
                <a:solidFill>
                  <a:srgbClr val="C00000"/>
                </a:solidFill>
              </a:rPr>
              <a:t>J Psychiatr Res. </a:t>
            </a:r>
            <a:endParaRPr lang="en-US" sz="16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386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>
            <a:extLst>
              <a:ext uri="{FF2B5EF4-FFF2-40B4-BE49-F238E27FC236}">
                <a16:creationId xmlns:a16="http://schemas.microsoft.com/office/drawing/2014/main" id="{5225F17E-36E9-0E43-9386-FB710F7EB1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>
            <a:off x="7868740" y="4693764"/>
            <a:ext cx="4784034" cy="2118093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0EDEE499-897D-4146-8812-CBF011C45D70}"/>
              </a:ext>
            </a:extLst>
          </p:cNvPr>
          <p:cNvSpPr/>
          <p:nvPr/>
        </p:nvSpPr>
        <p:spPr>
          <a:xfrm>
            <a:off x="221582" y="1503695"/>
            <a:ext cx="11017177" cy="34815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6DDDB736-9230-6946-B73F-EA9EECE30C0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21271" y="343557"/>
            <a:ext cx="12164349" cy="68112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D270047-6E0E-4B47-8FAA-45446FB3F672}"/>
              </a:ext>
            </a:extLst>
          </p:cNvPr>
          <p:cNvSpPr txBox="1"/>
          <p:nvPr/>
        </p:nvSpPr>
        <p:spPr>
          <a:xfrm>
            <a:off x="8571" y="38265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/>
              <a:t>Study of taste perception in eating disorders</a:t>
            </a:r>
          </a:p>
          <a:p>
            <a:pPr algn="ctr"/>
            <a:r>
              <a:rPr lang="en-US" sz="3600" b="1">
                <a:solidFill>
                  <a:schemeClr val="accent4">
                    <a:lumMod val="75000"/>
                  </a:schemeClr>
                </a:solidFill>
              </a:rPr>
              <a:t>Interhemispheric functional connectivity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2F0490D-A8AA-FC42-BCCA-CB7E475D3C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 rot="10800000">
            <a:off x="-494705" y="8449"/>
            <a:ext cx="4784034" cy="2118093"/>
          </a:xfrm>
          <a:prstGeom prst="rect">
            <a:avLst/>
          </a:prstGeom>
        </p:spPr>
      </p:pic>
      <p:pic>
        <p:nvPicPr>
          <p:cNvPr id="63" name="Immagine 62">
            <a:extLst>
              <a:ext uri="{FF2B5EF4-FFF2-40B4-BE49-F238E27FC236}">
                <a16:creationId xmlns:a16="http://schemas.microsoft.com/office/drawing/2014/main" id="{89CB2886-2D7B-B140-BEAF-875213697CA6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" t="1595" r="67808" b="2531"/>
          <a:stretch/>
        </p:blipFill>
        <p:spPr bwMode="auto">
          <a:xfrm>
            <a:off x="255981" y="1738441"/>
            <a:ext cx="2434960" cy="31534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4" name="Immagine 63">
            <a:extLst>
              <a:ext uri="{FF2B5EF4-FFF2-40B4-BE49-F238E27FC236}">
                <a16:creationId xmlns:a16="http://schemas.microsoft.com/office/drawing/2014/main" id="{09699B0B-597C-874E-AF03-E28D18ABBE8E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7" t="1655" r="34534" b="3400"/>
          <a:stretch/>
        </p:blipFill>
        <p:spPr bwMode="auto">
          <a:xfrm>
            <a:off x="2818895" y="1752076"/>
            <a:ext cx="2547791" cy="3153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5" name="Immagine 64">
            <a:extLst>
              <a:ext uri="{FF2B5EF4-FFF2-40B4-BE49-F238E27FC236}">
                <a16:creationId xmlns:a16="http://schemas.microsoft.com/office/drawing/2014/main" id="{69DE3072-2313-CE43-ADF4-AB1DD23AD6EF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8" t="1454" r="726" b="3124"/>
          <a:stretch/>
        </p:blipFill>
        <p:spPr bwMode="auto">
          <a:xfrm>
            <a:off x="5512642" y="1738439"/>
            <a:ext cx="2592544" cy="3153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8" name="Immagine 67">
            <a:extLst>
              <a:ext uri="{FF2B5EF4-FFF2-40B4-BE49-F238E27FC236}">
                <a16:creationId xmlns:a16="http://schemas.microsoft.com/office/drawing/2014/main" id="{46415476-A291-C245-8032-49FBD0A511C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27" b="50000"/>
          <a:stretch/>
        </p:blipFill>
        <p:spPr>
          <a:xfrm>
            <a:off x="189162" y="5055678"/>
            <a:ext cx="5260941" cy="1731365"/>
          </a:xfrm>
          <a:prstGeom prst="rect">
            <a:avLst/>
          </a:prstGeom>
        </p:spPr>
      </p:pic>
      <p:pic>
        <p:nvPicPr>
          <p:cNvPr id="69" name="Immagine 68">
            <a:extLst>
              <a:ext uri="{FF2B5EF4-FFF2-40B4-BE49-F238E27FC236}">
                <a16:creationId xmlns:a16="http://schemas.microsoft.com/office/drawing/2014/main" id="{12C43168-EBED-8F48-85D0-152149783F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153" y="1666505"/>
            <a:ext cx="2779160" cy="3292357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9C2383B9-2B1C-5E42-9135-63E2B99C1A38}"/>
              </a:ext>
            </a:extLst>
          </p:cNvPr>
          <p:cNvSpPr txBox="1"/>
          <p:nvPr/>
        </p:nvSpPr>
        <p:spPr>
          <a:xfrm>
            <a:off x="1378614" y="1168891"/>
            <a:ext cx="4621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/>
              <a:t>Voxel mirror homotopic connectivity measures</a:t>
            </a:r>
          </a:p>
        </p:txBody>
      </p: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1C909770-C405-3B45-ABC6-96E704AA9579}"/>
              </a:ext>
            </a:extLst>
          </p:cNvPr>
          <p:cNvSpPr txBox="1"/>
          <p:nvPr/>
        </p:nvSpPr>
        <p:spPr>
          <a:xfrm>
            <a:off x="7536841" y="1165561"/>
            <a:ext cx="4255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/>
              <a:t>Correlation VMHC and DTI fractional anysotropy</a:t>
            </a:r>
          </a:p>
        </p:txBody>
      </p:sp>
      <p:pic>
        <p:nvPicPr>
          <p:cNvPr id="72" name="Immagine 71">
            <a:extLst>
              <a:ext uri="{FF2B5EF4-FFF2-40B4-BE49-F238E27FC236}">
                <a16:creationId xmlns:a16="http://schemas.microsoft.com/office/drawing/2014/main" id="{1F809433-529C-F241-8BC8-BE8CD8BC3CC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61" r="6321"/>
          <a:stretch/>
        </p:blipFill>
        <p:spPr>
          <a:xfrm>
            <a:off x="5427338" y="5055893"/>
            <a:ext cx="5257258" cy="1715929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99E945CB-9065-EE44-912D-9305E2945CDD}"/>
              </a:ext>
            </a:extLst>
          </p:cNvPr>
          <p:cNvSpPr/>
          <p:nvPr/>
        </p:nvSpPr>
        <p:spPr>
          <a:xfrm>
            <a:off x="247280" y="1762300"/>
            <a:ext cx="164407" cy="258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ttangolo 73">
            <a:extLst>
              <a:ext uri="{FF2B5EF4-FFF2-40B4-BE49-F238E27FC236}">
                <a16:creationId xmlns:a16="http://schemas.microsoft.com/office/drawing/2014/main" id="{61C19D97-0E02-4948-B250-9FB2A3C48BC9}"/>
              </a:ext>
            </a:extLst>
          </p:cNvPr>
          <p:cNvSpPr/>
          <p:nvPr/>
        </p:nvSpPr>
        <p:spPr>
          <a:xfrm>
            <a:off x="2753578" y="1777476"/>
            <a:ext cx="164407" cy="258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ttangolo 74">
            <a:extLst>
              <a:ext uri="{FF2B5EF4-FFF2-40B4-BE49-F238E27FC236}">
                <a16:creationId xmlns:a16="http://schemas.microsoft.com/office/drawing/2014/main" id="{4369B534-B2C3-DC47-ACCE-E4F8B63C2565}"/>
              </a:ext>
            </a:extLst>
          </p:cNvPr>
          <p:cNvSpPr/>
          <p:nvPr/>
        </p:nvSpPr>
        <p:spPr>
          <a:xfrm>
            <a:off x="5524581" y="1738439"/>
            <a:ext cx="164407" cy="258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47CC85E-96ED-C94D-8421-5F75EC984003}"/>
              </a:ext>
            </a:extLst>
          </p:cNvPr>
          <p:cNvSpPr txBox="1"/>
          <p:nvPr/>
        </p:nvSpPr>
        <p:spPr>
          <a:xfrm>
            <a:off x="2159012" y="1517514"/>
            <a:ext cx="1049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BCA271"/>
                </a:solidFill>
              </a:rPr>
              <a:t>HC vs AN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E57A6105-286E-4F49-B41A-A3E8BD811D2C}"/>
              </a:ext>
            </a:extLst>
          </p:cNvPr>
          <p:cNvSpPr txBox="1"/>
          <p:nvPr/>
        </p:nvSpPr>
        <p:spPr>
          <a:xfrm>
            <a:off x="6217141" y="1543096"/>
            <a:ext cx="1049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>
                    <a:lumMod val="75000"/>
                  </a:schemeClr>
                </a:solidFill>
              </a:rPr>
              <a:t>HC vs BN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B27903F-E24B-3042-A554-E620C64508E5}"/>
              </a:ext>
            </a:extLst>
          </p:cNvPr>
          <p:cNvSpPr txBox="1"/>
          <p:nvPr/>
        </p:nvSpPr>
        <p:spPr>
          <a:xfrm>
            <a:off x="9432020" y="5310775"/>
            <a:ext cx="41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**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20834BA0-B2F1-5F48-A451-41D696D2A846}"/>
              </a:ext>
            </a:extLst>
          </p:cNvPr>
          <p:cNvSpPr txBox="1"/>
          <p:nvPr/>
        </p:nvSpPr>
        <p:spPr>
          <a:xfrm>
            <a:off x="6626204" y="5310775"/>
            <a:ext cx="41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**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80E1A4EF-456A-9B48-9A3D-255DA5FCFFAD}"/>
              </a:ext>
            </a:extLst>
          </p:cNvPr>
          <p:cNvSpPr txBox="1"/>
          <p:nvPr/>
        </p:nvSpPr>
        <p:spPr>
          <a:xfrm>
            <a:off x="4158762" y="5315370"/>
            <a:ext cx="41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**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1EBBB545-FD85-3E4A-A550-F202EC9588CA}"/>
              </a:ext>
            </a:extLst>
          </p:cNvPr>
          <p:cNvSpPr txBox="1"/>
          <p:nvPr/>
        </p:nvSpPr>
        <p:spPr>
          <a:xfrm>
            <a:off x="1397455" y="5266565"/>
            <a:ext cx="41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**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72529275-D546-C546-94CE-849E9A8CFE5E}"/>
              </a:ext>
            </a:extLst>
          </p:cNvPr>
          <p:cNvCxnSpPr>
            <a:cxnSpLocks/>
          </p:cNvCxnSpPr>
          <p:nvPr/>
        </p:nvCxnSpPr>
        <p:spPr>
          <a:xfrm flipH="1">
            <a:off x="10570399" y="1822591"/>
            <a:ext cx="726118" cy="89838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EA615F1-75FF-A14B-960C-731FA4CD6012}"/>
              </a:ext>
            </a:extLst>
          </p:cNvPr>
          <p:cNvSpPr txBox="1"/>
          <p:nvPr/>
        </p:nvSpPr>
        <p:spPr>
          <a:xfrm>
            <a:off x="11349574" y="1499425"/>
            <a:ext cx="891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/>
              <a:t>Genu of CC</a:t>
            </a:r>
          </a:p>
          <a:p>
            <a:pPr algn="ctr"/>
            <a:r>
              <a:rPr lang="en-US" sz="1200" b="1"/>
              <a:t>VS</a:t>
            </a:r>
          </a:p>
          <a:p>
            <a:pPr algn="ctr"/>
            <a:r>
              <a:rPr lang="en-US" sz="1200" b="1"/>
              <a:t>Insula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ECCE4184-3102-2F48-B545-03D6757B5C00}"/>
              </a:ext>
            </a:extLst>
          </p:cNvPr>
          <p:cNvSpPr txBox="1"/>
          <p:nvPr/>
        </p:nvSpPr>
        <p:spPr>
          <a:xfrm>
            <a:off x="7552328" y="6581326"/>
            <a:ext cx="4676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Canna et al (2016) European Journal of Neuroscience</a:t>
            </a:r>
          </a:p>
        </p:txBody>
      </p:sp>
      <p:pic>
        <p:nvPicPr>
          <p:cNvPr id="40" name="Immagine 39">
            <a:extLst>
              <a:ext uri="{FF2B5EF4-FFF2-40B4-BE49-F238E27FC236}">
                <a16:creationId xmlns:a16="http://schemas.microsoft.com/office/drawing/2014/main" id="{87F0D0C1-E4C0-5048-986D-D560E5A7ACB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979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>
            <a:extLst>
              <a:ext uri="{FF2B5EF4-FFF2-40B4-BE49-F238E27FC236}">
                <a16:creationId xmlns:a16="http://schemas.microsoft.com/office/drawing/2014/main" id="{5225F17E-36E9-0E43-9386-FB710F7EB1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>
            <a:off x="7868740" y="4693764"/>
            <a:ext cx="4784034" cy="2118093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15B6DFAA-58E8-404C-A991-8129CD297E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812" y="2423292"/>
            <a:ext cx="5761144" cy="345629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DDDB736-9230-6946-B73F-EA9EECE30C03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"/>
          </a:blip>
          <a:stretch>
            <a:fillRect/>
          </a:stretch>
        </p:blipFill>
        <p:spPr>
          <a:xfrm>
            <a:off x="-3562" y="0"/>
            <a:ext cx="12164349" cy="68112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D270047-6E0E-4B47-8FAA-45446FB3F672}"/>
              </a:ext>
            </a:extLst>
          </p:cNvPr>
          <p:cNvSpPr txBox="1"/>
          <p:nvPr/>
        </p:nvSpPr>
        <p:spPr>
          <a:xfrm>
            <a:off x="8571" y="38265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/>
              <a:t>Study of taste perception in eating disorders</a:t>
            </a:r>
          </a:p>
          <a:p>
            <a:pPr algn="ctr"/>
            <a:r>
              <a:rPr lang="en-US" sz="3600" b="1">
                <a:solidFill>
                  <a:schemeClr val="accent4">
                    <a:lumMod val="75000"/>
                  </a:schemeClr>
                </a:solidFill>
              </a:rPr>
              <a:t>Interhemispheric functional connectivity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2F0490D-A8AA-FC42-BCCA-CB7E475D3C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 rot="10800000">
            <a:off x="-503582" y="-7431"/>
            <a:ext cx="4784034" cy="21180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F232CDE0-23BA-914A-99E1-D5C44D8391BA}"/>
                  </a:ext>
                </a:extLst>
              </p:cNvPr>
              <p:cNvSpPr/>
              <p:nvPr/>
            </p:nvSpPr>
            <p:spPr>
              <a:xfrm>
                <a:off x="476525" y="2161032"/>
                <a:ext cx="3898695" cy="8242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𝐼𝐻𝑆𝐶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𝐶𝑜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𝑥𝑦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𝑥𝑦</m:t>
                                      </m:r>
                                    </m:sub>
                                  </m:sSub>
                                  <m:d>
                                    <m:dPr>
                                      <m:begChr m:val=""/>
                                      <m:endChr m:val="|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𝑥𝑥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𝑦𝑦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F232CDE0-23BA-914A-99E1-D5C44D8391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25" y="2161032"/>
                <a:ext cx="3898695" cy="824200"/>
              </a:xfrm>
              <a:prstGeom prst="rect">
                <a:avLst/>
              </a:prstGeom>
              <a:blipFill>
                <a:blip r:embed="rId6"/>
                <a:stretch>
                  <a:fillRect t="-66667" r="-8117" b="-10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>
            <a:extLst>
              <a:ext uri="{FF2B5EF4-FFF2-40B4-BE49-F238E27FC236}">
                <a16:creationId xmlns:a16="http://schemas.microsoft.com/office/drawing/2014/main" id="{DF273100-0649-6C4F-8F00-8308F5D9C6DE}"/>
              </a:ext>
            </a:extLst>
          </p:cNvPr>
          <p:cNvSpPr txBox="1"/>
          <p:nvPr/>
        </p:nvSpPr>
        <p:spPr>
          <a:xfrm>
            <a:off x="21271" y="1471763"/>
            <a:ext cx="4809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Frequency analysis</a:t>
            </a:r>
          </a:p>
          <a:p>
            <a:pPr algn="ctr"/>
            <a:r>
              <a:rPr lang="en-US" b="1" i="1" dirty="0"/>
              <a:t>Interhemispheric spatial coherence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26139DB2-1F84-EC4B-8C46-7822ED333D7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74" y="3638224"/>
            <a:ext cx="4701678" cy="3173633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1A43DFB9-19C1-7C4F-930B-A2F7A079D465}"/>
              </a:ext>
            </a:extLst>
          </p:cNvPr>
          <p:cNvSpPr txBox="1"/>
          <p:nvPr/>
        </p:nvSpPr>
        <p:spPr>
          <a:xfrm>
            <a:off x="476525" y="3131106"/>
            <a:ext cx="4324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/>
              <a:t>Frequency trend of mean coherence signals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2E8A36C-4BFE-004F-8597-E2CD7CEA11E3}"/>
              </a:ext>
            </a:extLst>
          </p:cNvPr>
          <p:cNvSpPr txBox="1"/>
          <p:nvPr/>
        </p:nvSpPr>
        <p:spPr>
          <a:xfrm>
            <a:off x="6557069" y="2019884"/>
            <a:ext cx="431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Main effects of regional spectral coherence</a:t>
            </a:r>
            <a:endParaRPr lang="en-US" b="1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1A8093E-58B1-5048-8DF6-4BB78DD45736}"/>
              </a:ext>
            </a:extLst>
          </p:cNvPr>
          <p:cNvSpPr/>
          <p:nvPr/>
        </p:nvSpPr>
        <p:spPr>
          <a:xfrm>
            <a:off x="7552373" y="1280185"/>
            <a:ext cx="25514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‘Slow-4’  = 0.027–0.073 Hz </a:t>
            </a:r>
          </a:p>
          <a:p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‘Slow-5’ = 0.01– 0.027Hz</a:t>
            </a:r>
            <a:r>
              <a:rPr lang="it-IT" sz="1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56C1C75-C5BE-0344-93BC-2599FA935889}"/>
              </a:ext>
            </a:extLst>
          </p:cNvPr>
          <p:cNvSpPr txBox="1"/>
          <p:nvPr/>
        </p:nvSpPr>
        <p:spPr>
          <a:xfrm>
            <a:off x="1901080" y="3520809"/>
            <a:ext cx="1049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BCA271"/>
                </a:solidFill>
              </a:rPr>
              <a:t>HC vs AN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ED715DCA-6897-3F4D-B2D5-3819CEFD5F7D}"/>
              </a:ext>
            </a:extLst>
          </p:cNvPr>
          <p:cNvSpPr txBox="1"/>
          <p:nvPr/>
        </p:nvSpPr>
        <p:spPr>
          <a:xfrm>
            <a:off x="3230869" y="5065567"/>
            <a:ext cx="1049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>
                    <a:lumMod val="75000"/>
                  </a:schemeClr>
                </a:solidFill>
              </a:rPr>
              <a:t>HC vs BN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F519DA95-1CED-4747-879F-58338795E4BF}"/>
              </a:ext>
            </a:extLst>
          </p:cNvPr>
          <p:cNvSpPr txBox="1"/>
          <p:nvPr/>
        </p:nvSpPr>
        <p:spPr>
          <a:xfrm>
            <a:off x="5159708" y="2313307"/>
            <a:ext cx="1561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solidFill>
                  <a:srgbClr val="BCA271"/>
                </a:solidFill>
              </a:rPr>
              <a:t>HC vs AN</a:t>
            </a:r>
          </a:p>
          <a:p>
            <a:pPr algn="ctr"/>
            <a:r>
              <a:rPr lang="en-US" sz="1200" b="1">
                <a:solidFill>
                  <a:srgbClr val="BCA271"/>
                </a:solidFill>
              </a:rPr>
              <a:t>Group and Frequency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5B30CC3-C7E4-B043-BFD6-D5815C4D0669}"/>
              </a:ext>
            </a:extLst>
          </p:cNvPr>
          <p:cNvSpPr txBox="1"/>
          <p:nvPr/>
        </p:nvSpPr>
        <p:spPr>
          <a:xfrm>
            <a:off x="5159708" y="3947714"/>
            <a:ext cx="1561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solidFill>
                  <a:srgbClr val="BCA271"/>
                </a:solidFill>
              </a:rPr>
              <a:t>HC vs AN</a:t>
            </a:r>
          </a:p>
          <a:p>
            <a:pPr algn="ctr"/>
            <a:r>
              <a:rPr lang="en-US" sz="1200" b="1">
                <a:solidFill>
                  <a:srgbClr val="BCA271"/>
                </a:solidFill>
              </a:rPr>
              <a:t>Group and Frequency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F9A9144-858F-2344-AF15-391649899B29}"/>
              </a:ext>
            </a:extLst>
          </p:cNvPr>
          <p:cNvSpPr txBox="1"/>
          <p:nvPr/>
        </p:nvSpPr>
        <p:spPr>
          <a:xfrm>
            <a:off x="8409607" y="3920604"/>
            <a:ext cx="761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solidFill>
                  <a:srgbClr val="BCA271"/>
                </a:solidFill>
              </a:rPr>
              <a:t>HC vs BN</a:t>
            </a:r>
          </a:p>
          <a:p>
            <a:pPr algn="ctr"/>
            <a:r>
              <a:rPr lang="en-US" sz="1200" b="1">
                <a:solidFill>
                  <a:srgbClr val="BCA271"/>
                </a:solidFill>
              </a:rPr>
              <a:t>Group</a:t>
            </a:r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132B1315-B992-234D-8747-76F297AF11F5}"/>
              </a:ext>
            </a:extLst>
          </p:cNvPr>
          <p:cNvSpPr/>
          <p:nvPr/>
        </p:nvSpPr>
        <p:spPr>
          <a:xfrm>
            <a:off x="8191500" y="3224538"/>
            <a:ext cx="598756" cy="18106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E3FB6223-51D1-7049-B035-0060912D3A45}"/>
              </a:ext>
            </a:extLst>
          </p:cNvPr>
          <p:cNvSpPr/>
          <p:nvPr/>
        </p:nvSpPr>
        <p:spPr>
          <a:xfrm>
            <a:off x="8180570" y="5149559"/>
            <a:ext cx="598756" cy="18106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DF812812-452B-044F-90E6-8E10E616F0D1}"/>
              </a:ext>
            </a:extLst>
          </p:cNvPr>
          <p:cNvSpPr/>
          <p:nvPr/>
        </p:nvSpPr>
        <p:spPr>
          <a:xfrm>
            <a:off x="11007408" y="4965253"/>
            <a:ext cx="598756" cy="3653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7E397CF0-36BB-9740-9E7E-09733ADA58E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86E7A369-46DA-E247-91BB-213D4C2B96B1}"/>
              </a:ext>
            </a:extLst>
          </p:cNvPr>
          <p:cNvSpPr txBox="1"/>
          <p:nvPr/>
        </p:nvSpPr>
        <p:spPr>
          <a:xfrm>
            <a:off x="7552328" y="6581326"/>
            <a:ext cx="4676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Canna et al (2016) European Journal of Neuroscience</a:t>
            </a:r>
          </a:p>
        </p:txBody>
      </p:sp>
    </p:spTree>
    <p:extLst>
      <p:ext uri="{BB962C8B-B14F-4D97-AF65-F5344CB8AC3E}">
        <p14:creationId xmlns:p14="http://schemas.microsoft.com/office/powerpoint/2010/main" val="235334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20" grpId="0"/>
      <p:bldP spid="22" grpId="0"/>
      <p:bldP spid="23" grpId="0"/>
      <p:bldP spid="5" grpId="0" animBg="1"/>
      <p:bldP spid="24" grpId="0" animBg="1"/>
      <p:bldP spid="2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magine 47">
            <a:extLst>
              <a:ext uri="{FF2B5EF4-FFF2-40B4-BE49-F238E27FC236}">
                <a16:creationId xmlns:a16="http://schemas.microsoft.com/office/drawing/2014/main" id="{91482175-C6C0-2942-87DB-7A0ECF0B137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18614" y="0"/>
            <a:ext cx="12206891" cy="6842234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DDDB736-9230-6946-B73F-EA9EECE30C0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-36809" y="307554"/>
            <a:ext cx="12164349" cy="6926683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32F0490D-A8AA-FC42-BCCA-CB7E475D3C4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"/>
          </a:blip>
          <a:srcRect l="15810" t="7134" r="13547" b="61665"/>
          <a:stretch/>
        </p:blipFill>
        <p:spPr>
          <a:xfrm rot="10800000">
            <a:off x="-515131" y="0"/>
            <a:ext cx="4784034" cy="2118093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25FA9A66-F94A-F54D-8961-93A2D5286BEF}"/>
              </a:ext>
            </a:extLst>
          </p:cNvPr>
          <p:cNvSpPr/>
          <p:nvPr/>
        </p:nvSpPr>
        <p:spPr>
          <a:xfrm>
            <a:off x="7505700" y="3179937"/>
            <a:ext cx="4000500" cy="151382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6FA4B55A-36B6-5F47-ADBB-25CC50057D2C}"/>
              </a:ext>
            </a:extLst>
          </p:cNvPr>
          <p:cNvSpPr/>
          <p:nvPr/>
        </p:nvSpPr>
        <p:spPr>
          <a:xfrm>
            <a:off x="6344072" y="1382913"/>
            <a:ext cx="5727022" cy="16095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5225F17E-36E9-0E43-9386-FB710F7EB1A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"/>
          </a:blip>
          <a:srcRect l="15810" t="7134" r="13547" b="61665"/>
          <a:stretch/>
        </p:blipFill>
        <p:spPr>
          <a:xfrm>
            <a:off x="7868740" y="4693764"/>
            <a:ext cx="4784034" cy="211809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D270047-6E0E-4B47-8FAA-45446FB3F672}"/>
              </a:ext>
            </a:extLst>
          </p:cNvPr>
          <p:cNvSpPr txBox="1"/>
          <p:nvPr/>
        </p:nvSpPr>
        <p:spPr>
          <a:xfrm>
            <a:off x="75269" y="989927"/>
            <a:ext cx="5913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600" b="1"/>
          </a:p>
          <a:p>
            <a:pPr algn="r"/>
            <a:endParaRPr lang="en-US" sz="1600" b="1"/>
          </a:p>
          <a:p>
            <a:r>
              <a:rPr lang="en-US" sz="1600"/>
              <a:t>- The insular response to taste intensity is distributed in the bilateral insula according to a supero-inferior and to an antero-posterior spatial gradients. The clusters in the middle insula process the taste intensity according to a non-linear profile.</a:t>
            </a:r>
          </a:p>
          <a:p>
            <a:pPr marL="342900" indent="-342900">
              <a:buFontTx/>
              <a:buChar char="-"/>
            </a:pPr>
            <a:endParaRPr lang="en-US" sz="160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E6A720C-A5BB-7D4B-95F9-2080C9B37E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C5FFCD1-8347-CC45-A02A-42188FDD43C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44" t="52269" r="75878"/>
          <a:stretch/>
        </p:blipFill>
        <p:spPr>
          <a:xfrm>
            <a:off x="6432603" y="1540873"/>
            <a:ext cx="1422229" cy="1440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3FF28E26-598D-164A-99B7-70F133ACFC8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131" t="52269" r="52968"/>
          <a:stretch/>
        </p:blipFill>
        <p:spPr>
          <a:xfrm>
            <a:off x="7849643" y="1517547"/>
            <a:ext cx="1387252" cy="14400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8A921AD-2FCA-6349-9A7A-AF15DC7E31D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7041" t="52269" r="28815"/>
          <a:stretch/>
        </p:blipFill>
        <p:spPr>
          <a:xfrm>
            <a:off x="9192939" y="1505964"/>
            <a:ext cx="1462561" cy="144000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7DD528D-8024-7245-B6CE-233FD577AFE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9935" t="52269" r="5905"/>
          <a:stretch/>
        </p:blipFill>
        <p:spPr>
          <a:xfrm>
            <a:off x="10605050" y="1521462"/>
            <a:ext cx="1463525" cy="144000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59D5F591-8F1B-3C43-9385-AA04D5FB562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0378" t="46937" r="6267" b="7953"/>
          <a:stretch/>
        </p:blipFill>
        <p:spPr>
          <a:xfrm>
            <a:off x="7755977" y="3370940"/>
            <a:ext cx="1756475" cy="1195918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A72A742B-73B1-544B-8020-AE87D2B6170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023" t="48794" r="46506" b="5375"/>
          <a:stretch/>
        </p:blipFill>
        <p:spPr>
          <a:xfrm>
            <a:off x="9637067" y="3367762"/>
            <a:ext cx="1638755" cy="121002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2FA32BF3-C0D6-274C-9D64-EFF30FAB1824}"/>
              </a:ext>
            </a:extLst>
          </p:cNvPr>
          <p:cNvSpPr/>
          <p:nvPr/>
        </p:nvSpPr>
        <p:spPr>
          <a:xfrm>
            <a:off x="6092277" y="4850442"/>
            <a:ext cx="6096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/>
              <a:t>The gustatory pathway is altered in people affected by eating disorders, in several regions belong to the corticostriatal taste pathway. The inter-hemispheric connectivity is altered in people affected by eating disorders and the observed differences remain significant in the frequency domain, especially in the ranges of the “Slow-4” and “Slow-5” frequencies’ ranges, suggesting the VMHC and the IHSC as new measures to investigate the pathophysiology of EDs.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5CDAE9A3-2411-EB4F-9B18-4C21ECF09F0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8626" y="4284462"/>
            <a:ext cx="2117619" cy="1856891"/>
          </a:xfrm>
          <a:prstGeom prst="rect">
            <a:avLst/>
          </a:prstGeom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A49BA54F-E530-0D41-AF54-3C9B96E1C9B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" t="1595" r="67808" b="2531"/>
          <a:stretch/>
        </p:blipFill>
        <p:spPr bwMode="auto">
          <a:xfrm>
            <a:off x="2426245" y="3770896"/>
            <a:ext cx="1382004" cy="17898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9B972911-6210-1044-89D9-FC15EBB0A06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7" t="1655" r="34534" b="3400"/>
          <a:stretch/>
        </p:blipFill>
        <p:spPr bwMode="auto">
          <a:xfrm>
            <a:off x="3253603" y="4454684"/>
            <a:ext cx="1446043" cy="17898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5" name="Immagine 44">
            <a:extLst>
              <a:ext uri="{FF2B5EF4-FFF2-40B4-BE49-F238E27FC236}">
                <a16:creationId xmlns:a16="http://schemas.microsoft.com/office/drawing/2014/main" id="{FC89CFB9-7C34-FE4A-AC29-C39A06800AA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8" t="1454" r="726" b="3124"/>
          <a:stretch/>
        </p:blipFill>
        <p:spPr bwMode="auto">
          <a:xfrm>
            <a:off x="4100985" y="4850442"/>
            <a:ext cx="1471443" cy="17898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3A9D34AA-58E1-464D-A286-A8DCEEB6170A}"/>
              </a:ext>
            </a:extLst>
          </p:cNvPr>
          <p:cNvSpPr txBox="1"/>
          <p:nvPr/>
        </p:nvSpPr>
        <p:spPr>
          <a:xfrm>
            <a:off x="3224374" y="315322"/>
            <a:ext cx="2460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/>
              <a:t>Conclusions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138E3725-5708-4E41-8275-8E4D8113A916}"/>
              </a:ext>
            </a:extLst>
          </p:cNvPr>
          <p:cNvSpPr txBox="1"/>
          <p:nvPr/>
        </p:nvSpPr>
        <p:spPr>
          <a:xfrm>
            <a:off x="72107" y="3128558"/>
            <a:ext cx="57775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- The results obtained by the ultra-high field do not support the idea of a chemotopic organization of the insular activation to basic taste qualities</a:t>
            </a:r>
          </a:p>
          <a:p>
            <a:endParaRPr lang="en-US" sz="160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66FDCF05-C2E0-E14A-9BEA-CCB0295B5E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05700" y="141162"/>
            <a:ext cx="3553922" cy="139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97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2" grpId="0"/>
      <p:bldP spid="3" grpId="0"/>
      <p:bldP spid="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90E0B7F-9186-D24D-85C9-19C6E921013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14891" y="15766"/>
            <a:ext cx="12206891" cy="6842234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5225F17E-36E9-0E43-9386-FB710F7EB1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</a:blip>
          <a:srcRect l="15810" t="7134" r="13547" b="61665"/>
          <a:stretch/>
        </p:blipFill>
        <p:spPr>
          <a:xfrm>
            <a:off x="7868740" y="4693764"/>
            <a:ext cx="4784034" cy="2118093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32F0490D-A8AA-FC42-BCCA-CB7E475D3C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</a:blip>
          <a:srcRect l="15810" t="7134" r="13547" b="61665"/>
          <a:stretch/>
        </p:blipFill>
        <p:spPr>
          <a:xfrm rot="10800000">
            <a:off x="-503582" y="-7431"/>
            <a:ext cx="4784034" cy="2118093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0B0723-BEEA-CB4E-A427-4E4E4652A653}"/>
              </a:ext>
            </a:extLst>
          </p:cNvPr>
          <p:cNvSpPr txBox="1"/>
          <p:nvPr/>
        </p:nvSpPr>
        <p:spPr>
          <a:xfrm>
            <a:off x="2053267" y="611918"/>
            <a:ext cx="80705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/>
              <a:t>Thanks for your kind attention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4C708C9-42F0-5C43-A55E-3412D982A6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F2F51A1-A077-CE4B-ADF1-D68C8232F01E}"/>
              </a:ext>
            </a:extLst>
          </p:cNvPr>
          <p:cNvSpPr txBox="1"/>
          <p:nvPr/>
        </p:nvSpPr>
        <p:spPr>
          <a:xfrm>
            <a:off x="69860" y="1922422"/>
            <a:ext cx="1348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Publications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26EDED5-D6E6-314E-BBC8-251A05953E4A}"/>
              </a:ext>
            </a:extLst>
          </p:cNvPr>
          <p:cNvSpPr txBox="1"/>
          <p:nvPr/>
        </p:nvSpPr>
        <p:spPr>
          <a:xfrm>
            <a:off x="9199110" y="1563140"/>
            <a:ext cx="2061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Acknowledgements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6406405-EFA5-FB4C-ACD5-5DEED01773E6}"/>
              </a:ext>
            </a:extLst>
          </p:cNvPr>
          <p:cNvSpPr txBox="1"/>
          <p:nvPr/>
        </p:nvSpPr>
        <p:spPr>
          <a:xfrm>
            <a:off x="69860" y="2410638"/>
            <a:ext cx="91292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/>
              <a:t>Canna A., Prinster A. , Fratello M. , Puglia L., Magliulo M., Cantone E., Pirozzi M. A., Di Salle F. , Esposito F. (2018) : </a:t>
            </a:r>
            <a:r>
              <a:rPr lang="en-US" sz="1200" b="1" i="1"/>
              <a:t>A low-cost open-architecture taste delivery system for gustatory fMRI and BCI experiments</a:t>
            </a:r>
            <a:r>
              <a:rPr lang="en-US" sz="1200" b="1"/>
              <a:t>.</a:t>
            </a:r>
            <a:r>
              <a:rPr lang="en-US" sz="1200"/>
              <a:t> Journal of Neuroscience Methods. </a:t>
            </a:r>
          </a:p>
          <a:p>
            <a:pPr algn="just"/>
            <a:endParaRPr lang="en-US" sz="1200"/>
          </a:p>
          <a:p>
            <a:pPr algn="just"/>
            <a:r>
              <a:rPr lang="en-US" sz="1200"/>
              <a:t>Canna A., Prinster A., Cantone E., Ponticorvo S., Russo A.G., Di Salle F., Esposito F.(2019): “</a:t>
            </a:r>
            <a:r>
              <a:rPr lang="en-US" sz="1200" b="1" i="1"/>
              <a:t>Intensity related distribution of sweet and bitter taste fMRI responses in the insular cortex. Human Brain Mapping</a:t>
            </a:r>
            <a:r>
              <a:rPr lang="en-US" sz="1200" i="1"/>
              <a:t>”</a:t>
            </a:r>
            <a:r>
              <a:rPr lang="en-US" sz="1200"/>
              <a:t> (Under Review).</a:t>
            </a:r>
          </a:p>
          <a:p>
            <a:pPr algn="just"/>
            <a:endParaRPr lang="it-IT" sz="1200"/>
          </a:p>
          <a:p>
            <a:pPr algn="just"/>
            <a:r>
              <a:rPr lang="en-US" sz="1200"/>
              <a:t>Canna A., Russo A.G., Ponticorvo S., Manara R., Pepino A., Sansone M., Di Salle F., Esposito F. (2018):“</a:t>
            </a:r>
            <a:r>
              <a:rPr lang="en-US" sz="1200" b="1" i="1"/>
              <a:t>Automated search of control points in surface-based morphometry</a:t>
            </a:r>
            <a:r>
              <a:rPr lang="en-US" sz="1200"/>
              <a:t>” NeuroImage.</a:t>
            </a:r>
          </a:p>
          <a:p>
            <a:pPr algn="just"/>
            <a:endParaRPr lang="it-IT" sz="1200"/>
          </a:p>
          <a:p>
            <a:pPr algn="just"/>
            <a:r>
              <a:rPr lang="en-US" sz="1200"/>
              <a:t>Canna A., Ponticorvo S., Russo A.G, Manara R., Di Salle F., Saponiero R., Callaghan M., Weiskopf N., Esposito F. (2018): “</a:t>
            </a:r>
            <a:r>
              <a:rPr lang="en-US" sz="1200" b="1" i="1"/>
              <a:t>A Group-level Comparison of Volumetric and Combined Volumetric-Surface Normalization for Whole Brain Analyses of Myelin and Iron Maps</a:t>
            </a:r>
            <a:r>
              <a:rPr lang="en-US" sz="1200" i="1"/>
              <a:t>”</a:t>
            </a:r>
            <a:r>
              <a:rPr lang="en-US" sz="1200"/>
              <a:t>. </a:t>
            </a:r>
            <a:r>
              <a:rPr lang="it-IT" sz="1200"/>
              <a:t>Magnetic Resonance Imaging.</a:t>
            </a:r>
          </a:p>
          <a:p>
            <a:pPr algn="just"/>
            <a:endParaRPr lang="it-IT" sz="1200"/>
          </a:p>
          <a:p>
            <a:pPr algn="just"/>
            <a:r>
              <a:rPr lang="it-IT" sz="1200"/>
              <a:t>Canna A., Prinster A., Monteleone A. M., Cantone E., Monteleone P., Volpe U., Maj M., Di Salle F., Esposito F. (2016): “</a:t>
            </a:r>
            <a:r>
              <a:rPr lang="it-IT" sz="1200" b="1" i="1"/>
              <a:t>Interhemispheric Functional Connectivity in Anorexia and Bulimia Nervosa</a:t>
            </a:r>
            <a:r>
              <a:rPr lang="it-IT" sz="1200" b="1"/>
              <a:t>.</a:t>
            </a:r>
            <a:r>
              <a:rPr lang="it-IT" sz="1200"/>
              <a:t>” European Journal of Neuroscience.</a:t>
            </a:r>
          </a:p>
          <a:p>
            <a:pPr algn="just"/>
            <a:endParaRPr lang="it-IT" sz="1200"/>
          </a:p>
          <a:p>
            <a:pPr algn="just"/>
            <a:r>
              <a:rPr lang="it-IT" sz="1200"/>
              <a:t>Monteleone A. M., Monteleone P., Esposito F., Prinster A., Volpe U., Cantone E., Pellegrino F., Canna A., Milano W., Aiello M., Di Salle F., Maj M. (2017): “</a:t>
            </a:r>
            <a:r>
              <a:rPr lang="it-IT" sz="1200" b="1" i="1"/>
              <a:t>Altered processing of rewarding and aversive basic taste stimuli in symptomatic women with anorexia nervosa and bulimia nervosa: An fMRI study.</a:t>
            </a:r>
            <a:r>
              <a:rPr lang="it-IT" sz="1200"/>
              <a:t>” J Psychiatr Res. </a:t>
            </a:r>
          </a:p>
          <a:p>
            <a:pPr algn="just"/>
            <a:endParaRPr lang="it-IT" sz="1200"/>
          </a:p>
          <a:p>
            <a:pPr algn="just"/>
            <a:r>
              <a:rPr lang="it-IT" sz="1200"/>
              <a:t>Monteleone A. M., Monteleone P., Esposito F., Prinster A., Ruzzi V., Canna A., Aiello M., Di Salle F., Maj M. (2017): “</a:t>
            </a:r>
            <a:r>
              <a:rPr lang="it-IT" sz="1200" b="1" i="1"/>
              <a:t>The effects of childhood maltreatment on brain structure in adults with eating disorders</a:t>
            </a:r>
            <a:r>
              <a:rPr lang="it-IT" sz="1200" b="1"/>
              <a:t>.</a:t>
            </a:r>
            <a:r>
              <a:rPr lang="it-IT" sz="1200"/>
              <a:t>” World J Biol Psychiatry. </a:t>
            </a:r>
            <a:endParaRPr lang="en-US" sz="120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300842A-17A3-A84F-9928-CDE198F5AF4A}"/>
              </a:ext>
            </a:extLst>
          </p:cNvPr>
          <p:cNvSpPr txBox="1"/>
          <p:nvPr/>
        </p:nvSpPr>
        <p:spPr>
          <a:xfrm>
            <a:off x="9380333" y="1689074"/>
            <a:ext cx="2811667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00" b="1"/>
          </a:p>
          <a:p>
            <a:r>
              <a:rPr lang="en-US" sz="1300"/>
              <a:t>Prof. Fabrizio Esposito</a:t>
            </a:r>
          </a:p>
          <a:p>
            <a:r>
              <a:rPr lang="en-US" sz="1300"/>
              <a:t>Prof. Francesco Di Salle</a:t>
            </a:r>
          </a:p>
          <a:p>
            <a:r>
              <a:rPr lang="en-US" sz="1300"/>
              <a:t>Prof. Renzo Manara</a:t>
            </a:r>
          </a:p>
          <a:p>
            <a:r>
              <a:rPr lang="en-US" sz="1300"/>
              <a:t>Prof. Palmiero Monteleone</a:t>
            </a:r>
          </a:p>
          <a:p>
            <a:r>
              <a:rPr lang="en-US" sz="1300"/>
              <a:t>Dott.ssa Anna Prinster</a:t>
            </a:r>
          </a:p>
          <a:p>
            <a:r>
              <a:rPr lang="en-US" sz="1300"/>
              <a:t>Dott.ssa Elena Cantone</a:t>
            </a:r>
          </a:p>
          <a:p>
            <a:r>
              <a:rPr lang="en-US" sz="1300"/>
              <a:t>Prof. Anne Roefs</a:t>
            </a:r>
          </a:p>
          <a:p>
            <a:r>
              <a:rPr lang="en-US" sz="1300"/>
              <a:t>Prof. Elia Formisano</a:t>
            </a:r>
          </a:p>
          <a:p>
            <a:r>
              <a:rPr lang="en-US" sz="1300"/>
              <a:t>Dott.ssa Sara Ponticorvo</a:t>
            </a:r>
          </a:p>
          <a:p>
            <a:r>
              <a:rPr lang="en-US" sz="1300"/>
              <a:t>Dott. Andrea Gerardo Russo</a:t>
            </a:r>
          </a:p>
          <a:p>
            <a:r>
              <a:rPr lang="en-US" sz="1300"/>
              <a:t>Prof. Silvia Mangia</a:t>
            </a:r>
          </a:p>
          <a:p>
            <a:r>
              <a:rPr lang="en-US" sz="1300"/>
              <a:t>Prof. Shalom Michaeli</a:t>
            </a:r>
          </a:p>
          <a:p>
            <a:endParaRPr lang="en-US" sz="1300" b="1"/>
          </a:p>
          <a:p>
            <a:r>
              <a:rPr lang="en-US" sz="1300" b="1"/>
              <a:t>Institutions:</a:t>
            </a:r>
          </a:p>
          <a:p>
            <a:r>
              <a:rPr lang="en-US" sz="1300"/>
              <a:t>University of Salerno, </a:t>
            </a:r>
          </a:p>
          <a:p>
            <a:r>
              <a:rPr lang="en-US" sz="1300"/>
              <a:t>Department of Medicine, </a:t>
            </a:r>
          </a:p>
          <a:p>
            <a:r>
              <a:rPr lang="en-US" sz="1300"/>
              <a:t>surgery and Dentistry </a:t>
            </a:r>
          </a:p>
          <a:p>
            <a:r>
              <a:rPr lang="en-US" sz="1300"/>
              <a:t>“Scuola Medica Salernitana” </a:t>
            </a:r>
          </a:p>
          <a:p>
            <a:r>
              <a:rPr lang="en-US" sz="1300"/>
              <a:t>University of Maastricth, </a:t>
            </a:r>
          </a:p>
          <a:p>
            <a:r>
              <a:rPr lang="en-US" sz="1300"/>
              <a:t>Deparment of Cognitive Neuroscience</a:t>
            </a:r>
          </a:p>
          <a:p>
            <a:endParaRPr lang="en-US" sz="1300" b="1"/>
          </a:p>
          <a:p>
            <a:r>
              <a:rPr lang="en-US" sz="1300" b="1"/>
              <a:t>Grant:</a:t>
            </a:r>
          </a:p>
          <a:p>
            <a:r>
              <a:rPr lang="en-US" sz="1300"/>
              <a:t>ERCPN 159_15_12_2015_S6 </a:t>
            </a:r>
          </a:p>
        </p:txBody>
      </p:sp>
    </p:spTree>
    <p:extLst>
      <p:ext uri="{BB962C8B-B14F-4D97-AF65-F5344CB8AC3E}">
        <p14:creationId xmlns:p14="http://schemas.microsoft.com/office/powerpoint/2010/main" val="304210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Immagine 136">
            <a:extLst>
              <a:ext uri="{FF2B5EF4-FFF2-40B4-BE49-F238E27FC236}">
                <a16:creationId xmlns:a16="http://schemas.microsoft.com/office/drawing/2014/main" id="{09F52B99-4D3F-8443-AD26-80B749E1C6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>
            <a:off x="7738646" y="4723181"/>
            <a:ext cx="4784034" cy="2118093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56416B4A-CBBC-9042-902F-E6031171647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27651" y="346430"/>
            <a:ext cx="12164349" cy="68112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2B96791-4CAC-9144-AB66-168AD6671F5F}"/>
              </a:ext>
            </a:extLst>
          </p:cNvPr>
          <p:cNvSpPr txBox="1"/>
          <p:nvPr/>
        </p:nvSpPr>
        <p:spPr>
          <a:xfrm>
            <a:off x="0" y="-1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/>
              <a:t>State of the Art: The perception of Taste in Human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Taste pathway in humans and decoding of gustatory stimuli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5152971-2BA8-AF44-B296-30AD3F43C1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909" y="1834523"/>
            <a:ext cx="3869582" cy="3418858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75A36C-80E0-A64A-B7CD-DC293095833D}"/>
              </a:ext>
            </a:extLst>
          </p:cNvPr>
          <p:cNvSpPr txBox="1"/>
          <p:nvPr/>
        </p:nvSpPr>
        <p:spPr>
          <a:xfrm>
            <a:off x="810776" y="1337878"/>
            <a:ext cx="5689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From the tongue to the cerebral cortex </a:t>
            </a:r>
          </a:p>
        </p:txBody>
      </p:sp>
      <p:sp>
        <p:nvSpPr>
          <p:cNvPr id="118" name="CasellaDiTesto 117">
            <a:extLst>
              <a:ext uri="{FF2B5EF4-FFF2-40B4-BE49-F238E27FC236}">
                <a16:creationId xmlns:a16="http://schemas.microsoft.com/office/drawing/2014/main" id="{AD4BB17A-B201-2944-95D9-F148299B16BE}"/>
              </a:ext>
            </a:extLst>
          </p:cNvPr>
          <p:cNvSpPr txBox="1"/>
          <p:nvPr/>
        </p:nvSpPr>
        <p:spPr>
          <a:xfrm>
            <a:off x="9268358" y="1734443"/>
            <a:ext cx="15146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Sweet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Bitter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Sour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Salty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Umami</a:t>
            </a:r>
          </a:p>
        </p:txBody>
      </p:sp>
      <p:sp>
        <p:nvSpPr>
          <p:cNvPr id="119" name="Freccia destra 118">
            <a:extLst>
              <a:ext uri="{FF2B5EF4-FFF2-40B4-BE49-F238E27FC236}">
                <a16:creationId xmlns:a16="http://schemas.microsoft.com/office/drawing/2014/main" id="{4D5B037C-CD29-7B44-A973-73EA2D0BA29C}"/>
              </a:ext>
            </a:extLst>
          </p:cNvPr>
          <p:cNvSpPr/>
          <p:nvPr/>
        </p:nvSpPr>
        <p:spPr>
          <a:xfrm>
            <a:off x="7624335" y="2119787"/>
            <a:ext cx="1574358" cy="686184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0" name="CasellaDiTesto 119">
            <a:extLst>
              <a:ext uri="{FF2B5EF4-FFF2-40B4-BE49-F238E27FC236}">
                <a16:creationId xmlns:a16="http://schemas.microsoft.com/office/drawing/2014/main" id="{39982D20-7311-6647-AB27-C19CF1960F18}"/>
              </a:ext>
            </a:extLst>
          </p:cNvPr>
          <p:cNvSpPr txBox="1"/>
          <p:nvPr/>
        </p:nvSpPr>
        <p:spPr>
          <a:xfrm>
            <a:off x="9198693" y="3442289"/>
            <a:ext cx="30767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Concentration or taste: </a:t>
            </a:r>
            <a:r>
              <a:rPr lang="en-US"/>
              <a:t>molarity (e.g. quantity of taste per solution unit)</a:t>
            </a:r>
          </a:p>
        </p:txBody>
      </p:sp>
      <p:sp>
        <p:nvSpPr>
          <p:cNvPr id="121" name="CasellaDiTesto 120">
            <a:extLst>
              <a:ext uri="{FF2B5EF4-FFF2-40B4-BE49-F238E27FC236}">
                <a16:creationId xmlns:a16="http://schemas.microsoft.com/office/drawing/2014/main" id="{0A9593C9-0125-1D4A-8035-EB4C4314753F}"/>
              </a:ext>
            </a:extLst>
          </p:cNvPr>
          <p:cNvSpPr txBox="1"/>
          <p:nvPr/>
        </p:nvSpPr>
        <p:spPr>
          <a:xfrm>
            <a:off x="9244656" y="4894177"/>
            <a:ext cx="3076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Pleasantness or unpleasantness </a:t>
            </a:r>
            <a:endParaRPr lang="en-US"/>
          </a:p>
        </p:txBody>
      </p:sp>
      <p:sp>
        <p:nvSpPr>
          <p:cNvPr id="122" name="CasellaDiTesto 121">
            <a:extLst>
              <a:ext uri="{FF2B5EF4-FFF2-40B4-BE49-F238E27FC236}">
                <a16:creationId xmlns:a16="http://schemas.microsoft.com/office/drawing/2014/main" id="{43AC52EE-A27E-1141-BEAF-AE50B6107B65}"/>
              </a:ext>
            </a:extLst>
          </p:cNvPr>
          <p:cNvSpPr txBox="1"/>
          <p:nvPr/>
        </p:nvSpPr>
        <p:spPr>
          <a:xfrm>
            <a:off x="7738646" y="2227502"/>
            <a:ext cx="1235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/>
              <a:t>Quality</a:t>
            </a:r>
            <a:endParaRPr lang="en-US" sz="2800" b="1"/>
          </a:p>
        </p:txBody>
      </p:sp>
      <p:sp>
        <p:nvSpPr>
          <p:cNvPr id="123" name="Freccia destra 122">
            <a:extLst>
              <a:ext uri="{FF2B5EF4-FFF2-40B4-BE49-F238E27FC236}">
                <a16:creationId xmlns:a16="http://schemas.microsoft.com/office/drawing/2014/main" id="{31E40B7A-98A7-5C4D-ADB5-D1E2F0B8B64F}"/>
              </a:ext>
            </a:extLst>
          </p:cNvPr>
          <p:cNvSpPr/>
          <p:nvPr/>
        </p:nvSpPr>
        <p:spPr>
          <a:xfrm>
            <a:off x="7631645" y="3408939"/>
            <a:ext cx="1574358" cy="686184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4" name="CasellaDiTesto 123">
            <a:extLst>
              <a:ext uri="{FF2B5EF4-FFF2-40B4-BE49-F238E27FC236}">
                <a16:creationId xmlns:a16="http://schemas.microsoft.com/office/drawing/2014/main" id="{3428B70F-3B1C-B34F-B12D-30D27575F215}"/>
              </a:ext>
            </a:extLst>
          </p:cNvPr>
          <p:cNvSpPr txBox="1"/>
          <p:nvPr/>
        </p:nvSpPr>
        <p:spPr>
          <a:xfrm>
            <a:off x="7611144" y="3521198"/>
            <a:ext cx="1419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Intensity</a:t>
            </a:r>
            <a:endParaRPr lang="en-US" sz="2800" b="1" dirty="0"/>
          </a:p>
        </p:txBody>
      </p:sp>
      <p:sp>
        <p:nvSpPr>
          <p:cNvPr id="125" name="Freccia destra 124">
            <a:extLst>
              <a:ext uri="{FF2B5EF4-FFF2-40B4-BE49-F238E27FC236}">
                <a16:creationId xmlns:a16="http://schemas.microsoft.com/office/drawing/2014/main" id="{5A528C97-C2E6-344A-9668-A59612CF5DF9}"/>
              </a:ext>
            </a:extLst>
          </p:cNvPr>
          <p:cNvSpPr/>
          <p:nvPr/>
        </p:nvSpPr>
        <p:spPr>
          <a:xfrm>
            <a:off x="7653068" y="4694009"/>
            <a:ext cx="1574358" cy="686184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6" name="CasellaDiTesto 125">
            <a:extLst>
              <a:ext uri="{FF2B5EF4-FFF2-40B4-BE49-F238E27FC236}">
                <a16:creationId xmlns:a16="http://schemas.microsoft.com/office/drawing/2014/main" id="{1111D965-0CFB-3443-A4C2-22E088FBFCEC}"/>
              </a:ext>
            </a:extLst>
          </p:cNvPr>
          <p:cNvSpPr txBox="1"/>
          <p:nvPr/>
        </p:nvSpPr>
        <p:spPr>
          <a:xfrm>
            <a:off x="7653068" y="4805573"/>
            <a:ext cx="1419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Valence</a:t>
            </a:r>
            <a:endParaRPr lang="en-US" sz="2800" b="1" dirty="0"/>
          </a:p>
        </p:txBody>
      </p:sp>
      <p:sp>
        <p:nvSpPr>
          <p:cNvPr id="127" name="CasellaDiTesto 126">
            <a:extLst>
              <a:ext uri="{FF2B5EF4-FFF2-40B4-BE49-F238E27FC236}">
                <a16:creationId xmlns:a16="http://schemas.microsoft.com/office/drawing/2014/main" id="{E8DC7832-051F-894A-B0F7-F10EC071484B}"/>
              </a:ext>
            </a:extLst>
          </p:cNvPr>
          <p:cNvSpPr txBox="1"/>
          <p:nvPr/>
        </p:nvSpPr>
        <p:spPr>
          <a:xfrm>
            <a:off x="5864863" y="1094756"/>
            <a:ext cx="5911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/>
              <a:t>Decoding of gustatory stimulus in the primary gustatory cortex: </a:t>
            </a:r>
          </a:p>
        </p:txBody>
      </p:sp>
      <p:sp>
        <p:nvSpPr>
          <p:cNvPr id="128" name="CasellaDiTesto 127">
            <a:extLst>
              <a:ext uri="{FF2B5EF4-FFF2-40B4-BE49-F238E27FC236}">
                <a16:creationId xmlns:a16="http://schemas.microsoft.com/office/drawing/2014/main" id="{DB41C515-E8DD-E043-81D3-9F5E45173CFE}"/>
              </a:ext>
            </a:extLst>
          </p:cNvPr>
          <p:cNvSpPr txBox="1"/>
          <p:nvPr/>
        </p:nvSpPr>
        <p:spPr>
          <a:xfrm>
            <a:off x="7692605" y="5708583"/>
            <a:ext cx="36495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Small et al (2010) </a:t>
            </a:r>
            <a:r>
              <a:rPr lang="it-IT" sz="1400" b="1"/>
              <a:t>Brain Structure and Function</a:t>
            </a:r>
            <a:endParaRPr lang="en-US" sz="1400" b="1"/>
          </a:p>
        </p:txBody>
      </p:sp>
      <p:pic>
        <p:nvPicPr>
          <p:cNvPr id="132" name="Immagine 131">
            <a:extLst>
              <a:ext uri="{FF2B5EF4-FFF2-40B4-BE49-F238E27FC236}">
                <a16:creationId xmlns:a16="http://schemas.microsoft.com/office/drawing/2014/main" id="{2110996B-8476-CE44-9045-5FE6DB222E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15810" t="7134" r="13547" b="61665"/>
          <a:stretch/>
        </p:blipFill>
        <p:spPr>
          <a:xfrm rot="10800000">
            <a:off x="-426569" y="1694"/>
            <a:ext cx="4784034" cy="2118093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0309FF2C-C36C-684A-B06B-4C7BD7814D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F7E32719-7C24-2B4E-B23B-A1185CBAF1A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112" b="15125"/>
          <a:stretch/>
        </p:blipFill>
        <p:spPr>
          <a:xfrm>
            <a:off x="810776" y="5224681"/>
            <a:ext cx="2211544" cy="1616593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A709CF16-2A0C-FF44-ACBE-296866E45267}"/>
              </a:ext>
            </a:extLst>
          </p:cNvPr>
          <p:cNvSpPr txBox="1"/>
          <p:nvPr/>
        </p:nvSpPr>
        <p:spPr>
          <a:xfrm>
            <a:off x="4055055" y="2047571"/>
            <a:ext cx="5689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Cortical-striatal taste pathway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301A76A5-BAE3-3E40-861B-D8937C7CE7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19868" y="2429371"/>
            <a:ext cx="37465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94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 animBg="1"/>
      <p:bldP spid="120" grpId="0"/>
      <p:bldP spid="121" grpId="0"/>
      <p:bldP spid="122" grpId="0"/>
      <p:bldP spid="123" grpId="0" animBg="1"/>
      <p:bldP spid="124" grpId="0"/>
      <p:bldP spid="125" grpId="0" animBg="1"/>
      <p:bldP spid="126" grpId="0"/>
      <p:bldP spid="127" grpId="0"/>
      <p:bldP spid="128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DA74F2DE-450E-F142-BFF9-50F4C038F045}"/>
              </a:ext>
            </a:extLst>
          </p:cNvPr>
          <p:cNvSpPr/>
          <p:nvPr/>
        </p:nvSpPr>
        <p:spPr>
          <a:xfrm>
            <a:off x="7771351" y="4362925"/>
            <a:ext cx="4382778" cy="24565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Immagine 47">
            <a:extLst>
              <a:ext uri="{FF2B5EF4-FFF2-40B4-BE49-F238E27FC236}">
                <a16:creationId xmlns:a16="http://schemas.microsoft.com/office/drawing/2014/main" id="{2950C206-3616-0345-B13A-7936DECDDDC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21235" y="31213"/>
            <a:ext cx="12164349" cy="6811200"/>
          </a:xfrm>
          <a:prstGeom prst="rect">
            <a:avLst/>
          </a:prstGeom>
        </p:spPr>
      </p:pic>
      <p:sp>
        <p:nvSpPr>
          <p:cNvPr id="67" name="Rettangolo 66">
            <a:extLst>
              <a:ext uri="{FF2B5EF4-FFF2-40B4-BE49-F238E27FC236}">
                <a16:creationId xmlns:a16="http://schemas.microsoft.com/office/drawing/2014/main" id="{F12B3B96-7025-D241-A920-07D3D30B8F08}"/>
              </a:ext>
            </a:extLst>
          </p:cNvPr>
          <p:cNvSpPr/>
          <p:nvPr/>
        </p:nvSpPr>
        <p:spPr>
          <a:xfrm>
            <a:off x="54464" y="1518567"/>
            <a:ext cx="12078430" cy="30984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92DF02C-C3F8-5F4B-813C-56257FE1A76F}"/>
              </a:ext>
            </a:extLst>
          </p:cNvPr>
          <p:cNvSpPr txBox="1"/>
          <p:nvPr/>
        </p:nvSpPr>
        <p:spPr>
          <a:xfrm>
            <a:off x="0" y="-1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/>
              <a:t>State of the Art : The perception of Taste in Human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fMRI studies of insular response to taste</a:t>
            </a:r>
          </a:p>
        </p:txBody>
      </p:sp>
      <p:pic>
        <p:nvPicPr>
          <p:cNvPr id="58" name="Immagine 57">
            <a:extLst>
              <a:ext uri="{FF2B5EF4-FFF2-40B4-BE49-F238E27FC236}">
                <a16:creationId xmlns:a16="http://schemas.microsoft.com/office/drawing/2014/main" id="{57B7F569-BA9D-8F43-8857-19A2AECAC7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" t="3321" r="60337" b="70389"/>
          <a:stretch/>
        </p:blipFill>
        <p:spPr>
          <a:xfrm>
            <a:off x="41538" y="1625761"/>
            <a:ext cx="1591878" cy="1354994"/>
          </a:xfrm>
          <a:prstGeom prst="rect">
            <a:avLst/>
          </a:prstGeom>
        </p:spPr>
      </p:pic>
      <p:pic>
        <p:nvPicPr>
          <p:cNvPr id="59" name="Immagine 58">
            <a:extLst>
              <a:ext uri="{FF2B5EF4-FFF2-40B4-BE49-F238E27FC236}">
                <a16:creationId xmlns:a16="http://schemas.microsoft.com/office/drawing/2014/main" id="{A76F0EDC-0775-1141-9749-A5356C7B40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" t="55096" r="56898" b="18994"/>
          <a:stretch/>
        </p:blipFill>
        <p:spPr>
          <a:xfrm>
            <a:off x="54464" y="2879059"/>
            <a:ext cx="1597697" cy="1231279"/>
          </a:xfrm>
          <a:prstGeom prst="rect">
            <a:avLst/>
          </a:prstGeom>
        </p:spPr>
      </p:pic>
      <p:pic>
        <p:nvPicPr>
          <p:cNvPr id="61" name="Immagine 60">
            <a:extLst>
              <a:ext uri="{FF2B5EF4-FFF2-40B4-BE49-F238E27FC236}">
                <a16:creationId xmlns:a16="http://schemas.microsoft.com/office/drawing/2014/main" id="{B2EFE237-5F7B-A347-89F7-FCFB0C96A5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76" t="3321" r="15567" b="70389"/>
          <a:stretch/>
        </p:blipFill>
        <p:spPr>
          <a:xfrm>
            <a:off x="1750997" y="1622741"/>
            <a:ext cx="1719004" cy="1354994"/>
          </a:xfrm>
          <a:prstGeom prst="rect">
            <a:avLst/>
          </a:prstGeom>
        </p:spPr>
      </p:pic>
      <p:pic>
        <p:nvPicPr>
          <p:cNvPr id="62" name="Immagine 61">
            <a:extLst>
              <a:ext uri="{FF2B5EF4-FFF2-40B4-BE49-F238E27FC236}">
                <a16:creationId xmlns:a16="http://schemas.microsoft.com/office/drawing/2014/main" id="{44A60F73-A46A-BD43-8C70-B9ECE0F884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74" t="55096" r="15567" b="18994"/>
          <a:stretch/>
        </p:blipFill>
        <p:spPr>
          <a:xfrm>
            <a:off x="1831238" y="2879058"/>
            <a:ext cx="1539778" cy="1231279"/>
          </a:xfrm>
          <a:prstGeom prst="rect">
            <a:avLst/>
          </a:prstGeom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AD87435A-0E81-5249-B67A-B53962EED6A0}"/>
              </a:ext>
            </a:extLst>
          </p:cNvPr>
          <p:cNvSpPr/>
          <p:nvPr/>
        </p:nvSpPr>
        <p:spPr>
          <a:xfrm>
            <a:off x="431843" y="3326749"/>
            <a:ext cx="216000" cy="216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8D0360CE-684E-4C40-B363-31AFB81F8D4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5" t="27857" r="48650" b="42563"/>
          <a:stretch/>
        </p:blipFill>
        <p:spPr>
          <a:xfrm>
            <a:off x="4089085" y="1606373"/>
            <a:ext cx="1455381" cy="12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6681506C-F6AC-CE41-9C59-1B82B25799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4" t="58552" r="51560" b="13307"/>
          <a:stretch/>
        </p:blipFill>
        <p:spPr>
          <a:xfrm>
            <a:off x="4079601" y="2898632"/>
            <a:ext cx="1419332" cy="12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BACDF727-C5E8-E14B-BAD3-66AAE1F8C0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034" t="29123" b="42254"/>
          <a:stretch/>
        </p:blipFill>
        <p:spPr>
          <a:xfrm>
            <a:off x="5484989" y="1648145"/>
            <a:ext cx="1445600" cy="12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33" name="Rettangolo 32">
            <a:extLst>
              <a:ext uri="{FF2B5EF4-FFF2-40B4-BE49-F238E27FC236}">
                <a16:creationId xmlns:a16="http://schemas.microsoft.com/office/drawing/2014/main" id="{A27B8DF5-9555-BB49-BA0B-9A193BDE441F}"/>
              </a:ext>
            </a:extLst>
          </p:cNvPr>
          <p:cNvSpPr/>
          <p:nvPr/>
        </p:nvSpPr>
        <p:spPr>
          <a:xfrm>
            <a:off x="5514151" y="3338879"/>
            <a:ext cx="242946" cy="271110"/>
          </a:xfrm>
          <a:prstGeom prst="rect">
            <a:avLst/>
          </a:prstGeom>
          <a:solidFill>
            <a:srgbClr val="05FF12"/>
          </a:solidFill>
          <a:ln>
            <a:solidFill>
              <a:srgbClr val="05FF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4F50ABEA-7D26-8149-8D0B-1A973CEAD5E9}"/>
              </a:ext>
            </a:extLst>
          </p:cNvPr>
          <p:cNvSpPr/>
          <p:nvPr/>
        </p:nvSpPr>
        <p:spPr>
          <a:xfrm>
            <a:off x="5516916" y="2983399"/>
            <a:ext cx="242946" cy="271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33B20B91-A407-5545-A8D8-6A000C5AEC54}"/>
              </a:ext>
            </a:extLst>
          </p:cNvPr>
          <p:cNvSpPr/>
          <p:nvPr/>
        </p:nvSpPr>
        <p:spPr>
          <a:xfrm>
            <a:off x="5516916" y="3683202"/>
            <a:ext cx="242946" cy="271110"/>
          </a:xfrm>
          <a:prstGeom prst="rect">
            <a:avLst/>
          </a:prstGeom>
          <a:solidFill>
            <a:srgbClr val="1D15FF"/>
          </a:solidFill>
          <a:ln>
            <a:solidFill>
              <a:srgbClr val="1D1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00F37A64-E9F5-6848-87FE-C78441F7CC48}"/>
              </a:ext>
            </a:extLst>
          </p:cNvPr>
          <p:cNvSpPr txBox="1"/>
          <p:nvPr/>
        </p:nvSpPr>
        <p:spPr>
          <a:xfrm>
            <a:off x="5721314" y="2966864"/>
            <a:ext cx="1271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Affective valence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3943E25C-51B5-2547-A6B0-3186DC044C60}"/>
              </a:ext>
            </a:extLst>
          </p:cNvPr>
          <p:cNvSpPr txBox="1"/>
          <p:nvPr/>
        </p:nvSpPr>
        <p:spPr>
          <a:xfrm>
            <a:off x="5751746" y="3361532"/>
            <a:ext cx="744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Intensity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257C241B-4BE9-A24F-8B8F-8F5327250FCF}"/>
              </a:ext>
            </a:extLst>
          </p:cNvPr>
          <p:cNvSpPr txBox="1"/>
          <p:nvPr/>
        </p:nvSpPr>
        <p:spPr>
          <a:xfrm>
            <a:off x="5767412" y="3691926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Quality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00A59535-FC24-6247-ADC1-DDF94C67809C}"/>
              </a:ext>
            </a:extLst>
          </p:cNvPr>
          <p:cNvSpPr txBox="1"/>
          <p:nvPr/>
        </p:nvSpPr>
        <p:spPr>
          <a:xfrm>
            <a:off x="3885262" y="4366692"/>
            <a:ext cx="2152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Yeung et al (2018) NeuroImage</a:t>
            </a:r>
          </a:p>
        </p:txBody>
      </p:sp>
      <p:pic>
        <p:nvPicPr>
          <p:cNvPr id="68" name="Immagine 67">
            <a:extLst>
              <a:ext uri="{FF2B5EF4-FFF2-40B4-BE49-F238E27FC236}">
                <a16:creationId xmlns:a16="http://schemas.microsoft.com/office/drawing/2014/main" id="{23E069B6-D3E9-6948-B038-A5AEE7F5A5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3340" b="91985" l="53599" r="85090"/>
                    </a14:imgEffect>
                  </a14:imgLayer>
                </a14:imgProps>
              </a:ext>
            </a:extLst>
          </a:blip>
          <a:srcRect l="53852" t="53409" r="14433" b="7698"/>
          <a:stretch/>
        </p:blipFill>
        <p:spPr>
          <a:xfrm>
            <a:off x="7732206" y="1545582"/>
            <a:ext cx="1665040" cy="1375289"/>
          </a:xfrm>
          <a:prstGeom prst="rect">
            <a:avLst/>
          </a:prstGeom>
        </p:spPr>
      </p:pic>
      <p:pic>
        <p:nvPicPr>
          <p:cNvPr id="69" name="Immagine 68">
            <a:extLst>
              <a:ext uri="{FF2B5EF4-FFF2-40B4-BE49-F238E27FC236}">
                <a16:creationId xmlns:a16="http://schemas.microsoft.com/office/drawing/2014/main" id="{7A8A5D7D-7D4A-BF4D-B59C-DE6E67BD8B4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771" b="46088" l="15167" r="47558"/>
                    </a14:imgEffect>
                  </a14:imgLayer>
                </a14:imgProps>
              </a:ext>
            </a:extLst>
          </a:blip>
          <a:srcRect l="15843" t="5358" r="52706" b="55581"/>
          <a:stretch/>
        </p:blipFill>
        <p:spPr>
          <a:xfrm>
            <a:off x="9407222" y="1534041"/>
            <a:ext cx="1724559" cy="1442570"/>
          </a:xfrm>
          <a:prstGeom prst="rect">
            <a:avLst/>
          </a:prstGeom>
        </p:spPr>
      </p:pic>
      <p:pic>
        <p:nvPicPr>
          <p:cNvPr id="70" name="Immagine 69">
            <a:extLst>
              <a:ext uri="{FF2B5EF4-FFF2-40B4-BE49-F238E27FC236}">
                <a16:creationId xmlns:a16="http://schemas.microsoft.com/office/drawing/2014/main" id="{531B2EED-88AE-F842-8EE0-D1FCE2196E28}"/>
              </a:ext>
            </a:extLst>
          </p:cNvPr>
          <p:cNvPicPr>
            <a:picLocks/>
          </p:cNvPicPr>
          <p:nvPr/>
        </p:nvPicPr>
        <p:blipFill rotWithShape="1">
          <a:blip r:embed="rId10"/>
          <a:srcRect l="16436" t="44801" r="52855" b="53063"/>
          <a:stretch/>
        </p:blipFill>
        <p:spPr>
          <a:xfrm rot="10800000">
            <a:off x="8617914" y="3066600"/>
            <a:ext cx="1800000" cy="165600"/>
          </a:xfrm>
          <a:prstGeom prst="rect">
            <a:avLst/>
          </a:prstGeom>
        </p:spPr>
      </p:pic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5BB86C08-7A15-BE4B-83D7-8A1371F842C5}"/>
              </a:ext>
            </a:extLst>
          </p:cNvPr>
          <p:cNvSpPr txBox="1"/>
          <p:nvPr/>
        </p:nvSpPr>
        <p:spPr>
          <a:xfrm>
            <a:off x="8050676" y="3001629"/>
            <a:ext cx="713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>
                <a:solidFill>
                  <a:schemeClr val="bg1"/>
                </a:solidFill>
              </a:rPr>
              <a:t>High </a:t>
            </a:r>
          </a:p>
          <a:p>
            <a:r>
              <a:rPr lang="en-US" sz="1100" b="1">
                <a:solidFill>
                  <a:schemeClr val="bg1"/>
                </a:solidFill>
              </a:rPr>
              <a:t>response</a:t>
            </a:r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91724BC0-1E4C-3448-BAE3-BF6691032D5A}"/>
              </a:ext>
            </a:extLst>
          </p:cNvPr>
          <p:cNvSpPr txBox="1"/>
          <p:nvPr/>
        </p:nvSpPr>
        <p:spPr>
          <a:xfrm>
            <a:off x="10541592" y="3018805"/>
            <a:ext cx="713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>
                <a:solidFill>
                  <a:schemeClr val="bg1"/>
                </a:solidFill>
              </a:rPr>
              <a:t>Low </a:t>
            </a:r>
          </a:p>
          <a:p>
            <a:pPr algn="ctr"/>
            <a:r>
              <a:rPr lang="en-US" sz="1100" b="1">
                <a:solidFill>
                  <a:schemeClr val="bg1"/>
                </a:solidFill>
              </a:rPr>
              <a:t>response</a:t>
            </a:r>
          </a:p>
        </p:txBody>
      </p:sp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E267EB20-7B1F-BB44-B332-265133A92412}"/>
              </a:ext>
            </a:extLst>
          </p:cNvPr>
          <p:cNvSpPr txBox="1"/>
          <p:nvPr/>
        </p:nvSpPr>
        <p:spPr>
          <a:xfrm>
            <a:off x="8117597" y="3443569"/>
            <a:ext cx="3004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Dalemberg et al (2015) Hum. Brain Mapping</a:t>
            </a:r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8D7E88A2-55D2-E145-AE4F-EEC97C0BB43C}"/>
              </a:ext>
            </a:extLst>
          </p:cNvPr>
          <p:cNvSpPr txBox="1"/>
          <p:nvPr/>
        </p:nvSpPr>
        <p:spPr>
          <a:xfrm>
            <a:off x="10933632" y="1746429"/>
            <a:ext cx="1271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Affective valence</a:t>
            </a:r>
          </a:p>
        </p:txBody>
      </p: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E6573403-DEDD-BE48-ADAE-A996C564E699}"/>
              </a:ext>
            </a:extLst>
          </p:cNvPr>
          <p:cNvSpPr txBox="1"/>
          <p:nvPr/>
        </p:nvSpPr>
        <p:spPr>
          <a:xfrm>
            <a:off x="7312543" y="1545582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Quality</a:t>
            </a:r>
          </a:p>
        </p:txBody>
      </p:sp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10F1D595-F831-6849-8381-9F100C6EEE8D}"/>
              </a:ext>
            </a:extLst>
          </p:cNvPr>
          <p:cNvSpPr txBox="1"/>
          <p:nvPr/>
        </p:nvSpPr>
        <p:spPr>
          <a:xfrm>
            <a:off x="11173946" y="1513653"/>
            <a:ext cx="744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Intensity</a:t>
            </a:r>
          </a:p>
        </p:txBody>
      </p:sp>
      <p:sp>
        <p:nvSpPr>
          <p:cNvPr id="77" name="CasellaDiTesto 76">
            <a:extLst>
              <a:ext uri="{FF2B5EF4-FFF2-40B4-BE49-F238E27FC236}">
                <a16:creationId xmlns:a16="http://schemas.microsoft.com/office/drawing/2014/main" id="{DAB087BF-74F4-8142-ABD3-4F85BB9BE4B7}"/>
              </a:ext>
            </a:extLst>
          </p:cNvPr>
          <p:cNvSpPr txBox="1"/>
          <p:nvPr/>
        </p:nvSpPr>
        <p:spPr>
          <a:xfrm>
            <a:off x="0" y="4362925"/>
            <a:ext cx="4359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Yeung et al (2016) Brain and Behaviour. </a:t>
            </a:r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4F62C81C-BC87-BE4B-B052-AF78B1722B97}"/>
              </a:ext>
            </a:extLst>
          </p:cNvPr>
          <p:cNvSpPr txBox="1"/>
          <p:nvPr/>
        </p:nvSpPr>
        <p:spPr>
          <a:xfrm>
            <a:off x="10047" y="5082524"/>
            <a:ext cx="777652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/>
              <a:t>No previous studies have analyzed the spatial distribution of the insular activation to taste intensity and/or quality</a:t>
            </a:r>
          </a:p>
        </p:txBody>
      </p:sp>
      <p:pic>
        <p:nvPicPr>
          <p:cNvPr id="87" name="Immagine 86">
            <a:extLst>
              <a:ext uri="{FF2B5EF4-FFF2-40B4-BE49-F238E27FC236}">
                <a16:creationId xmlns:a16="http://schemas.microsoft.com/office/drawing/2014/main" id="{27B4A96E-8E82-004F-8B04-C5212329428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9" r="54325" b="48818"/>
          <a:stretch/>
        </p:blipFill>
        <p:spPr>
          <a:xfrm>
            <a:off x="8381925" y="3757387"/>
            <a:ext cx="3781457" cy="3046127"/>
          </a:xfrm>
          <a:prstGeom prst="rect">
            <a:avLst/>
          </a:prstGeom>
        </p:spPr>
      </p:pic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28B8B315-CE63-E641-96AD-C53616D58D2E}"/>
              </a:ext>
            </a:extLst>
          </p:cNvPr>
          <p:cNvSpPr txBox="1"/>
          <p:nvPr/>
        </p:nvSpPr>
        <p:spPr>
          <a:xfrm>
            <a:off x="7739896" y="6541027"/>
            <a:ext cx="2007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Prinster et al (2017) PlosOne</a:t>
            </a:r>
          </a:p>
        </p:txBody>
      </p:sp>
      <p:sp>
        <p:nvSpPr>
          <p:cNvPr id="90" name="Rettangolo 89">
            <a:extLst>
              <a:ext uri="{FF2B5EF4-FFF2-40B4-BE49-F238E27FC236}">
                <a16:creationId xmlns:a16="http://schemas.microsoft.com/office/drawing/2014/main" id="{68226607-6D44-3B46-9A34-36B49BC94058}"/>
              </a:ext>
            </a:extLst>
          </p:cNvPr>
          <p:cNvSpPr>
            <a:spLocks noChangeAspect="1"/>
          </p:cNvSpPr>
          <p:nvPr/>
        </p:nvSpPr>
        <p:spPr>
          <a:xfrm>
            <a:off x="7832946" y="4074662"/>
            <a:ext cx="147600" cy="1476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91" name="Rettangolo 90">
            <a:extLst>
              <a:ext uri="{FF2B5EF4-FFF2-40B4-BE49-F238E27FC236}">
                <a16:creationId xmlns:a16="http://schemas.microsoft.com/office/drawing/2014/main" id="{0872C53B-FFBF-754B-BEA2-633DC21E8168}"/>
              </a:ext>
            </a:extLst>
          </p:cNvPr>
          <p:cNvSpPr/>
          <p:nvPr/>
        </p:nvSpPr>
        <p:spPr>
          <a:xfrm>
            <a:off x="7832818" y="4322413"/>
            <a:ext cx="144000" cy="147600"/>
          </a:xfrm>
          <a:prstGeom prst="rect">
            <a:avLst/>
          </a:prstGeom>
          <a:solidFill>
            <a:srgbClr val="08E5F0"/>
          </a:solidFill>
          <a:ln>
            <a:solidFill>
              <a:srgbClr val="08E5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30F68930-FF8E-2C48-9FE8-BF7FE55C0020}"/>
              </a:ext>
            </a:extLst>
          </p:cNvPr>
          <p:cNvSpPr txBox="1"/>
          <p:nvPr/>
        </p:nvSpPr>
        <p:spPr>
          <a:xfrm>
            <a:off x="8004070" y="3980115"/>
            <a:ext cx="5647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sweet</a:t>
            </a:r>
          </a:p>
        </p:txBody>
      </p:sp>
      <p:sp>
        <p:nvSpPr>
          <p:cNvPr id="93" name="CasellaDiTesto 92">
            <a:extLst>
              <a:ext uri="{FF2B5EF4-FFF2-40B4-BE49-F238E27FC236}">
                <a16:creationId xmlns:a16="http://schemas.microsoft.com/office/drawing/2014/main" id="{27872C95-EE26-0B46-A93B-93DC24FA28C0}"/>
              </a:ext>
            </a:extLst>
          </p:cNvPr>
          <p:cNvSpPr txBox="1"/>
          <p:nvPr/>
        </p:nvSpPr>
        <p:spPr>
          <a:xfrm>
            <a:off x="8026274" y="4260707"/>
            <a:ext cx="540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bitter</a:t>
            </a:r>
          </a:p>
        </p:txBody>
      </p:sp>
      <p:sp>
        <p:nvSpPr>
          <p:cNvPr id="103" name="Rettangolo 102">
            <a:extLst>
              <a:ext uri="{FF2B5EF4-FFF2-40B4-BE49-F238E27FC236}">
                <a16:creationId xmlns:a16="http://schemas.microsoft.com/office/drawing/2014/main" id="{B6C8DE29-2B93-1C4C-AC34-EE3EE130510B}"/>
              </a:ext>
            </a:extLst>
          </p:cNvPr>
          <p:cNvSpPr/>
          <p:nvPr/>
        </p:nvSpPr>
        <p:spPr>
          <a:xfrm>
            <a:off x="7821315" y="4555174"/>
            <a:ext cx="144000" cy="147600"/>
          </a:xfrm>
          <a:prstGeom prst="rect">
            <a:avLst/>
          </a:prstGeom>
          <a:solidFill>
            <a:srgbClr val="05FF12"/>
          </a:solidFill>
          <a:ln>
            <a:solidFill>
              <a:srgbClr val="05FF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6BE01C5E-22F6-044E-A592-E752D29670DD}"/>
              </a:ext>
            </a:extLst>
          </p:cNvPr>
          <p:cNvSpPr txBox="1"/>
          <p:nvPr/>
        </p:nvSpPr>
        <p:spPr>
          <a:xfrm>
            <a:off x="8003481" y="4488674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salt</a:t>
            </a:r>
          </a:p>
        </p:txBody>
      </p:sp>
      <p:sp>
        <p:nvSpPr>
          <p:cNvPr id="105" name="Rettangolo 104">
            <a:extLst>
              <a:ext uri="{FF2B5EF4-FFF2-40B4-BE49-F238E27FC236}">
                <a16:creationId xmlns:a16="http://schemas.microsoft.com/office/drawing/2014/main" id="{4F65EAC1-0F87-1841-A4C6-B263265DBA4D}"/>
              </a:ext>
            </a:extLst>
          </p:cNvPr>
          <p:cNvSpPr/>
          <p:nvPr/>
        </p:nvSpPr>
        <p:spPr>
          <a:xfrm>
            <a:off x="7821315" y="4785385"/>
            <a:ext cx="151200" cy="144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6" name="CasellaDiTesto 105">
            <a:extLst>
              <a:ext uri="{FF2B5EF4-FFF2-40B4-BE49-F238E27FC236}">
                <a16:creationId xmlns:a16="http://schemas.microsoft.com/office/drawing/2014/main" id="{3C843BF5-9A89-554E-A78E-87B97C0DD276}"/>
              </a:ext>
            </a:extLst>
          </p:cNvPr>
          <p:cNvSpPr txBox="1"/>
          <p:nvPr/>
        </p:nvSpPr>
        <p:spPr>
          <a:xfrm>
            <a:off x="7989848" y="470764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sour</a:t>
            </a:r>
          </a:p>
        </p:txBody>
      </p:sp>
      <p:sp>
        <p:nvSpPr>
          <p:cNvPr id="107" name="Rettangolo 106">
            <a:extLst>
              <a:ext uri="{FF2B5EF4-FFF2-40B4-BE49-F238E27FC236}">
                <a16:creationId xmlns:a16="http://schemas.microsoft.com/office/drawing/2014/main" id="{94CA3167-C190-AC44-A3B0-715F3425A41E}"/>
              </a:ext>
            </a:extLst>
          </p:cNvPr>
          <p:cNvSpPr/>
          <p:nvPr/>
        </p:nvSpPr>
        <p:spPr>
          <a:xfrm>
            <a:off x="7831349" y="5023694"/>
            <a:ext cx="144000" cy="144000"/>
          </a:xfrm>
          <a:prstGeom prst="rect">
            <a:avLst/>
          </a:prstGeom>
          <a:solidFill>
            <a:srgbClr val="FF3EE8"/>
          </a:solidFill>
          <a:ln>
            <a:solidFill>
              <a:srgbClr val="FF3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8" name="CasellaDiTesto 107">
            <a:extLst>
              <a:ext uri="{FF2B5EF4-FFF2-40B4-BE49-F238E27FC236}">
                <a16:creationId xmlns:a16="http://schemas.microsoft.com/office/drawing/2014/main" id="{7CB1A4F2-03C9-C84B-96B7-2DD21D2D8D06}"/>
              </a:ext>
            </a:extLst>
          </p:cNvPr>
          <p:cNvSpPr txBox="1"/>
          <p:nvPr/>
        </p:nvSpPr>
        <p:spPr>
          <a:xfrm>
            <a:off x="8052308" y="4934994"/>
            <a:ext cx="631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umami</a:t>
            </a:r>
          </a:p>
        </p:txBody>
      </p:sp>
      <p:sp>
        <p:nvSpPr>
          <p:cNvPr id="109" name="Rettangolo 108">
            <a:extLst>
              <a:ext uri="{FF2B5EF4-FFF2-40B4-BE49-F238E27FC236}">
                <a16:creationId xmlns:a16="http://schemas.microsoft.com/office/drawing/2014/main" id="{C785B806-8DC3-5D49-A84A-C5F38879EEEB}"/>
              </a:ext>
            </a:extLst>
          </p:cNvPr>
          <p:cNvSpPr/>
          <p:nvPr/>
        </p:nvSpPr>
        <p:spPr>
          <a:xfrm>
            <a:off x="7825901" y="5236824"/>
            <a:ext cx="147600" cy="147600"/>
          </a:xfrm>
          <a:prstGeom prst="rect">
            <a:avLst/>
          </a:prstGeom>
          <a:solidFill>
            <a:srgbClr val="1D15FF"/>
          </a:solidFill>
          <a:ln>
            <a:solidFill>
              <a:srgbClr val="1D1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98D82053-A52F-2040-943B-3481F87D12CF}"/>
              </a:ext>
            </a:extLst>
          </p:cNvPr>
          <p:cNvSpPr txBox="1"/>
          <p:nvPr/>
        </p:nvSpPr>
        <p:spPr>
          <a:xfrm>
            <a:off x="8052308" y="5218384"/>
            <a:ext cx="448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CO2</a:t>
            </a:r>
          </a:p>
        </p:txBody>
      </p:sp>
      <p:pic>
        <p:nvPicPr>
          <p:cNvPr id="112" name="Immagine 111">
            <a:extLst>
              <a:ext uri="{FF2B5EF4-FFF2-40B4-BE49-F238E27FC236}">
                <a16:creationId xmlns:a16="http://schemas.microsoft.com/office/drawing/2014/main" id="{F1B269F3-9F68-F54D-882B-9FC26333F03A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alphaModFix amt="5000"/>
          </a:blip>
          <a:srcRect l="15810" t="7134" r="13547" b="61665"/>
          <a:stretch/>
        </p:blipFill>
        <p:spPr>
          <a:xfrm>
            <a:off x="-392242" y="4740449"/>
            <a:ext cx="4784034" cy="2118093"/>
          </a:xfrm>
          <a:prstGeom prst="rect">
            <a:avLst/>
          </a:prstGeom>
        </p:spPr>
      </p:pic>
      <p:pic>
        <p:nvPicPr>
          <p:cNvPr id="113" name="Immagine 112">
            <a:extLst>
              <a:ext uri="{FF2B5EF4-FFF2-40B4-BE49-F238E27FC236}">
                <a16:creationId xmlns:a16="http://schemas.microsoft.com/office/drawing/2014/main" id="{794A37DB-C97E-104A-97C4-D2679D154863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alphaModFix amt="5000"/>
          </a:blip>
          <a:srcRect l="15810" t="7134" r="13547" b="61665"/>
          <a:stretch/>
        </p:blipFill>
        <p:spPr>
          <a:xfrm rot="10800000">
            <a:off x="-449796" y="80719"/>
            <a:ext cx="4784034" cy="2118093"/>
          </a:xfrm>
          <a:prstGeom prst="rect">
            <a:avLst/>
          </a:prstGeom>
        </p:spPr>
      </p:pic>
      <p:pic>
        <p:nvPicPr>
          <p:cNvPr id="49" name="Immagine 48">
            <a:extLst>
              <a:ext uri="{FF2B5EF4-FFF2-40B4-BE49-F238E27FC236}">
                <a16:creationId xmlns:a16="http://schemas.microsoft.com/office/drawing/2014/main" id="{C68AE8EE-4E55-BF43-BA74-B76417024BC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2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6" grpId="0"/>
      <p:bldP spid="88" grpId="0"/>
      <p:bldP spid="90" grpId="0" animBg="1"/>
      <p:bldP spid="91" grpId="0" animBg="1"/>
      <p:bldP spid="92" grpId="0"/>
      <p:bldP spid="93" grpId="0"/>
      <p:bldP spid="103" grpId="0" animBg="1"/>
      <p:bldP spid="104" grpId="0"/>
      <p:bldP spid="105" grpId="0" animBg="1"/>
      <p:bldP spid="106" grpId="0"/>
      <p:bldP spid="107" grpId="0" animBg="1"/>
      <p:bldP spid="108" grpId="0"/>
      <p:bldP spid="109" grpId="0" animBg="1"/>
      <p:bldP spid="1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0F0D9776-4B54-CF4C-879B-24445F53C45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25400" y="12700"/>
            <a:ext cx="12220093" cy="684241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D270047-6E0E-4B47-8FAA-45446FB3F672}"/>
              </a:ext>
            </a:extLst>
          </p:cNvPr>
          <p:cNvSpPr txBox="1"/>
          <p:nvPr/>
        </p:nvSpPr>
        <p:spPr>
          <a:xfrm>
            <a:off x="70563" y="2967444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/>
              <a:t>A novel and low-cost stimulation device</a:t>
            </a:r>
          </a:p>
          <a:p>
            <a:pPr algn="r"/>
            <a:r>
              <a:rPr lang="en-US" sz="3600" b="1"/>
              <a:t>for gustatory fMRI experiment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2F0490D-A8AA-FC42-BCCA-CB7E475D3C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</a:blip>
          <a:srcRect l="15810" t="7134" r="13547" b="61665"/>
          <a:stretch/>
        </p:blipFill>
        <p:spPr>
          <a:xfrm rot="10800000">
            <a:off x="-503582" y="-7431"/>
            <a:ext cx="4784034" cy="2118093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5225F17E-36E9-0E43-9386-FB710F7EB1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</a:blip>
          <a:srcRect l="15810" t="7134" r="13547" b="61665"/>
          <a:stretch/>
        </p:blipFill>
        <p:spPr>
          <a:xfrm>
            <a:off x="7801170" y="4739907"/>
            <a:ext cx="4784034" cy="211809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F4A1C719-BAB6-E24B-8485-C1CD1DDB44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316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>
            <a:extLst>
              <a:ext uri="{FF2B5EF4-FFF2-40B4-BE49-F238E27FC236}">
                <a16:creationId xmlns:a16="http://schemas.microsoft.com/office/drawing/2014/main" id="{21CDFE27-2AA6-3644-960D-C731A6F476D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21235" y="31213"/>
            <a:ext cx="12164349" cy="68112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D270047-6E0E-4B47-8FAA-45446FB3F672}"/>
              </a:ext>
            </a:extLst>
          </p:cNvPr>
          <p:cNvSpPr txBox="1"/>
          <p:nvPr/>
        </p:nvSpPr>
        <p:spPr>
          <a:xfrm>
            <a:off x="0" y="-1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/>
              <a:t>Chapter 1: A taste delivery system for gustatory fMRI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Architecture of the device</a:t>
            </a:r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C06353D6-3050-8B4E-AE6B-E374323A3A60}"/>
              </a:ext>
            </a:extLst>
          </p:cNvPr>
          <p:cNvSpPr/>
          <p:nvPr/>
        </p:nvSpPr>
        <p:spPr>
          <a:xfrm>
            <a:off x="5730692" y="1947479"/>
            <a:ext cx="6131108" cy="3476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Immagine 39">
            <a:extLst>
              <a:ext uri="{FF2B5EF4-FFF2-40B4-BE49-F238E27FC236}">
                <a16:creationId xmlns:a16="http://schemas.microsoft.com/office/drawing/2014/main" id="{0245CA7D-83DC-684D-858E-A019CC74E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633" y="2199393"/>
            <a:ext cx="5706158" cy="3196200"/>
          </a:xfrm>
          <a:prstGeom prst="rect">
            <a:avLst/>
          </a:prstGeom>
        </p:spPr>
      </p:pic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11091E58-5BC0-2748-B43F-60E4A61B9B03}"/>
              </a:ext>
            </a:extLst>
          </p:cNvPr>
          <p:cNvSpPr txBox="1"/>
          <p:nvPr/>
        </p:nvSpPr>
        <p:spPr>
          <a:xfrm>
            <a:off x="9242018" y="2037810"/>
            <a:ext cx="200965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/>
              <a:t>Peristaltic micropumps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BE7C4CAE-7232-C040-B2B8-9BD15E38CDEE}"/>
              </a:ext>
            </a:extLst>
          </p:cNvPr>
          <p:cNvSpPr txBox="1"/>
          <p:nvPr/>
        </p:nvSpPr>
        <p:spPr>
          <a:xfrm>
            <a:off x="5924306" y="3455588"/>
            <a:ext cx="14194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/>
              <a:t>Arduino </a:t>
            </a:r>
          </a:p>
          <a:p>
            <a:pPr algn="ctr"/>
            <a:r>
              <a:rPr lang="en-US" sz="1500" b="1"/>
              <a:t>microcontroller</a:t>
            </a: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B8EE908A-66DD-6345-9889-01E816327788}"/>
              </a:ext>
            </a:extLst>
          </p:cNvPr>
          <p:cNvSpPr/>
          <p:nvPr/>
        </p:nvSpPr>
        <p:spPr>
          <a:xfrm>
            <a:off x="8503385" y="6027342"/>
            <a:ext cx="530993" cy="2874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2D276291-5189-DA4B-ABF6-6CACFFA32E97}"/>
              </a:ext>
            </a:extLst>
          </p:cNvPr>
          <p:cNvSpPr txBox="1"/>
          <p:nvPr/>
        </p:nvSpPr>
        <p:spPr>
          <a:xfrm>
            <a:off x="7671306" y="5400469"/>
            <a:ext cx="2001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To the stimulation computer</a:t>
            </a:r>
          </a:p>
        </p:txBody>
      </p:sp>
      <p:pic>
        <p:nvPicPr>
          <p:cNvPr id="49" name="Immagine 48">
            <a:extLst>
              <a:ext uri="{FF2B5EF4-FFF2-40B4-BE49-F238E27FC236}">
                <a16:creationId xmlns:a16="http://schemas.microsoft.com/office/drawing/2014/main" id="{C4A14E71-0806-4949-9034-19E46F1674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99" t="7004" r="2916" b="3256"/>
          <a:stretch/>
        </p:blipFill>
        <p:spPr>
          <a:xfrm>
            <a:off x="-222" y="1947480"/>
            <a:ext cx="5924528" cy="4910520"/>
          </a:xfrm>
          <a:prstGeom prst="rect">
            <a:avLst/>
          </a:prstGeom>
        </p:spPr>
      </p:pic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382DCF63-BECB-9445-8847-10FCF1F481B5}"/>
              </a:ext>
            </a:extLst>
          </p:cNvPr>
          <p:cNvSpPr txBox="1"/>
          <p:nvPr/>
        </p:nvSpPr>
        <p:spPr>
          <a:xfrm>
            <a:off x="6976165" y="6504660"/>
            <a:ext cx="4624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Canna et al (2018) Journal of Neuroscience Methods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2F0490D-A8AA-FC42-BCCA-CB7E475D3C4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"/>
          </a:blip>
          <a:srcRect l="15810" t="7134" r="13547" b="61665"/>
          <a:stretch/>
        </p:blipFill>
        <p:spPr>
          <a:xfrm rot="10800000">
            <a:off x="-503582" y="-7431"/>
            <a:ext cx="4784034" cy="2118093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C11502A6-1AE4-5C4E-84F0-F9AC0501A983}"/>
              </a:ext>
            </a:extLst>
          </p:cNvPr>
          <p:cNvSpPr/>
          <p:nvPr/>
        </p:nvSpPr>
        <p:spPr>
          <a:xfrm>
            <a:off x="7907603" y="5181894"/>
            <a:ext cx="516835" cy="2136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00943260-0A3E-FD4D-981E-EB5D03F582B3}"/>
              </a:ext>
            </a:extLst>
          </p:cNvPr>
          <p:cNvSpPr/>
          <p:nvPr/>
        </p:nvSpPr>
        <p:spPr>
          <a:xfrm>
            <a:off x="6787793" y="2690485"/>
            <a:ext cx="516835" cy="2136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A5C2438-900A-C14E-905B-A12A8ED1D400}"/>
              </a:ext>
            </a:extLst>
          </p:cNvPr>
          <p:cNvSpPr txBox="1"/>
          <p:nvPr/>
        </p:nvSpPr>
        <p:spPr>
          <a:xfrm>
            <a:off x="6029151" y="2110761"/>
            <a:ext cx="127547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/>
              <a:t>To the power </a:t>
            </a:r>
          </a:p>
          <a:p>
            <a:pPr algn="ctr"/>
            <a:r>
              <a:rPr lang="en-US" sz="1500" b="1"/>
              <a:t>supply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64B8A23D-457D-7C46-B7CE-B9F48B0B7DF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"/>
          </a:blip>
          <a:srcRect l="15810" t="7134" r="13547" b="61665"/>
          <a:stretch/>
        </p:blipFill>
        <p:spPr>
          <a:xfrm>
            <a:off x="7692693" y="4729984"/>
            <a:ext cx="4784034" cy="2118093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168807AC-BCE6-2E47-947E-6D4432C41C8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144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magine 34">
            <a:extLst>
              <a:ext uri="{FF2B5EF4-FFF2-40B4-BE49-F238E27FC236}">
                <a16:creationId xmlns:a16="http://schemas.microsoft.com/office/drawing/2014/main" id="{E0B1B54A-5C89-3E4B-8AA9-CEF324FF78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" b="100000" l="0" r="100000">
                        <a14:foregroundMark x1="15527" y1="59543" x2="15527" y2="59543"/>
                        <a14:foregroundMark x1="12988" y1="49029" x2="12988" y2="49029"/>
                        <a14:foregroundMark x1="49121" y1="71657" x2="49121" y2="71657"/>
                        <a14:foregroundMark x1="40039" y1="70171" x2="40039" y2="70171"/>
                        <a14:foregroundMark x1="29785" y1="70171" x2="29785" y2="70171"/>
                        <a14:foregroundMark x1="77441" y1="71657" x2="77441" y2="71657"/>
                        <a14:foregroundMark x1="92871" y1="70171" x2="92871" y2="70171"/>
                        <a14:foregroundMark x1="95508" y1="56571" x2="95508" y2="56571"/>
                        <a14:foregroundMark x1="95508" y1="36914" x2="95508" y2="36914"/>
                        <a14:foregroundMark x1="87793" y1="21829" x2="87793" y2="21829"/>
                        <a14:foregroundMark x1="67090" y1="15771" x2="67090" y2="15771"/>
                        <a14:foregroundMark x1="41309" y1="23314" x2="41309" y2="23314"/>
                        <a14:foregroundMark x1="51660" y1="15771" x2="51660" y2="15771"/>
                        <a14:foregroundMark x1="37500" y1="15771" x2="37500" y2="15771"/>
                        <a14:foregroundMark x1="23340" y1="20343" x2="23340" y2="20343"/>
                        <a14:foregroundMark x1="11719" y1="21829" x2="11719" y2="21829"/>
                        <a14:foregroundMark x1="9082" y1="41486" x2="9082" y2="414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1348457" y="3105244"/>
            <a:ext cx="985243" cy="840920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BCB3DC88-3312-B34A-9657-01EA52B05B8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"/>
          </a:blip>
          <a:stretch>
            <a:fillRect/>
          </a:stretch>
        </p:blipFill>
        <p:spPr>
          <a:xfrm>
            <a:off x="21235" y="31213"/>
            <a:ext cx="12164349" cy="68112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E5F2F1-491E-8A44-BED4-F2E83E20E268}"/>
              </a:ext>
            </a:extLst>
          </p:cNvPr>
          <p:cNvSpPr txBox="1"/>
          <p:nvPr/>
        </p:nvSpPr>
        <p:spPr>
          <a:xfrm>
            <a:off x="0" y="-1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/>
              <a:t>Chapter 1: A taste delivery system for gustatory fMRI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Experimental setup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230A8C4A-76E0-4349-8446-D2EFC9DB08E4}"/>
              </a:ext>
            </a:extLst>
          </p:cNvPr>
          <p:cNvSpPr txBox="1"/>
          <p:nvPr/>
        </p:nvSpPr>
        <p:spPr>
          <a:xfrm>
            <a:off x="2765582" y="5943931"/>
            <a:ext cx="1526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Scanning Area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0BD3523F-32F1-AF45-8C71-ED0891B0A995}"/>
              </a:ext>
            </a:extLst>
          </p:cNvPr>
          <p:cNvSpPr txBox="1"/>
          <p:nvPr/>
        </p:nvSpPr>
        <p:spPr>
          <a:xfrm>
            <a:off x="-47112" y="5955768"/>
            <a:ext cx="2151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Consolle room</a:t>
            </a:r>
          </a:p>
        </p:txBody>
      </p:sp>
      <p:pic>
        <p:nvPicPr>
          <p:cNvPr id="44" name="Immagine 43">
            <a:extLst>
              <a:ext uri="{FF2B5EF4-FFF2-40B4-BE49-F238E27FC236}">
                <a16:creationId xmlns:a16="http://schemas.microsoft.com/office/drawing/2014/main" id="{9715CCE6-D719-4246-A42B-6D3A476DBA2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4167" b="90139" l="5000" r="83125">
                        <a14:foregroundMark x1="37188" y1="28611" x2="37188" y2="28611"/>
                        <a14:foregroundMark x1="7083" y1="52500" x2="7083" y2="52500"/>
                      </a14:backgroundRemoval>
                    </a14:imgEffect>
                  </a14:imgLayer>
                </a14:imgProps>
              </a:ext>
            </a:extLst>
          </a:blip>
          <a:srcRect l="5361" t="24348" r="16660" b="9747"/>
          <a:stretch/>
        </p:blipFill>
        <p:spPr>
          <a:xfrm rot="10800000">
            <a:off x="3229276" y="2190888"/>
            <a:ext cx="4845623" cy="3071529"/>
          </a:xfrm>
          <a:prstGeom prst="rect">
            <a:avLst/>
          </a:prstGeom>
        </p:spPr>
      </p:pic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A82039AD-2966-F94F-B163-781436AEB4C8}"/>
              </a:ext>
            </a:extLst>
          </p:cNvPr>
          <p:cNvCxnSpPr>
            <a:cxnSpLocks/>
          </p:cNvCxnSpPr>
          <p:nvPr/>
        </p:nvCxnSpPr>
        <p:spPr>
          <a:xfrm>
            <a:off x="1761343" y="2825785"/>
            <a:ext cx="0" cy="242297"/>
          </a:xfrm>
          <a:prstGeom prst="straightConnector1">
            <a:avLst/>
          </a:prstGeom>
          <a:ln>
            <a:solidFill>
              <a:schemeClr val="tx1"/>
            </a:solidFill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Immagine 46">
            <a:extLst>
              <a:ext uri="{FF2B5EF4-FFF2-40B4-BE49-F238E27FC236}">
                <a16:creationId xmlns:a16="http://schemas.microsoft.com/office/drawing/2014/main" id="{8F85D2F5-B149-AF46-9DD3-7D6F3838E7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86" b="100000" l="0" r="100000">
                        <a14:foregroundMark x1="15527" y1="59543" x2="15527" y2="59543"/>
                        <a14:foregroundMark x1="12988" y1="49029" x2="12988" y2="49029"/>
                        <a14:foregroundMark x1="49121" y1="71657" x2="49121" y2="71657"/>
                        <a14:foregroundMark x1="40039" y1="70171" x2="40039" y2="70171"/>
                        <a14:foregroundMark x1="29785" y1="70171" x2="29785" y2="70171"/>
                        <a14:foregroundMark x1="77441" y1="71657" x2="77441" y2="71657"/>
                        <a14:foregroundMark x1="92871" y1="70171" x2="92871" y2="70171"/>
                        <a14:foregroundMark x1="95508" y1="56571" x2="95508" y2="56571"/>
                        <a14:foregroundMark x1="95508" y1="36914" x2="95508" y2="36914"/>
                        <a14:foregroundMark x1="87793" y1="21829" x2="87793" y2="21829"/>
                        <a14:foregroundMark x1="67090" y1="15771" x2="67090" y2="15771"/>
                        <a14:foregroundMark x1="41309" y1="23314" x2="41309" y2="23314"/>
                        <a14:foregroundMark x1="51660" y1="15771" x2="51660" y2="15771"/>
                        <a14:foregroundMark x1="37500" y1="15771" x2="37500" y2="15771"/>
                        <a14:foregroundMark x1="23340" y1="20343" x2="23340" y2="20343"/>
                        <a14:foregroundMark x1="11719" y1="21829" x2="11719" y2="21829"/>
                        <a14:foregroundMark x1="9082" y1="41486" x2="9082" y2="414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1391306" y="1912703"/>
            <a:ext cx="985243" cy="840920"/>
          </a:xfrm>
          <a:prstGeom prst="rect">
            <a:avLst/>
          </a:prstGeom>
        </p:spPr>
      </p:pic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3C1EFCEB-8FD5-B849-81B5-5FE7899A1C69}"/>
              </a:ext>
            </a:extLst>
          </p:cNvPr>
          <p:cNvSpPr txBox="1"/>
          <p:nvPr/>
        </p:nvSpPr>
        <p:spPr>
          <a:xfrm>
            <a:off x="217247" y="2196239"/>
            <a:ext cx="12844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/>
              <a:t>MR consolle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5E11D61C-B65C-8A4F-BF29-3667CCF1567F}"/>
              </a:ext>
            </a:extLst>
          </p:cNvPr>
          <p:cNvSpPr txBox="1"/>
          <p:nvPr/>
        </p:nvSpPr>
        <p:spPr>
          <a:xfrm>
            <a:off x="180688" y="3348074"/>
            <a:ext cx="12844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/>
              <a:t>Stimulation computer</a:t>
            </a:r>
          </a:p>
        </p:txBody>
      </p:sp>
      <p:pic>
        <p:nvPicPr>
          <p:cNvPr id="50" name="Immagine 49">
            <a:extLst>
              <a:ext uri="{FF2B5EF4-FFF2-40B4-BE49-F238E27FC236}">
                <a16:creationId xmlns:a16="http://schemas.microsoft.com/office/drawing/2014/main" id="{9A3417CD-8F69-2243-AC68-DD5ACA0690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078384" y="4655289"/>
            <a:ext cx="1443449" cy="822218"/>
          </a:xfrm>
          <a:prstGeom prst="rect">
            <a:avLst/>
          </a:prstGeom>
        </p:spPr>
      </p:pic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0F7D9566-E654-B84F-8D9B-CE007952FEC6}"/>
              </a:ext>
            </a:extLst>
          </p:cNvPr>
          <p:cNvSpPr txBox="1"/>
          <p:nvPr/>
        </p:nvSpPr>
        <p:spPr>
          <a:xfrm>
            <a:off x="-23075" y="4759314"/>
            <a:ext cx="12844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/>
              <a:t>Gustometer</a:t>
            </a:r>
          </a:p>
        </p:txBody>
      </p: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E8824B1B-320A-0346-9E1B-35503F5D452E}"/>
              </a:ext>
            </a:extLst>
          </p:cNvPr>
          <p:cNvCxnSpPr>
            <a:cxnSpLocks/>
          </p:cNvCxnSpPr>
          <p:nvPr/>
        </p:nvCxnSpPr>
        <p:spPr>
          <a:xfrm>
            <a:off x="1774043" y="3956085"/>
            <a:ext cx="0" cy="242297"/>
          </a:xfrm>
          <a:prstGeom prst="straightConnector1">
            <a:avLst/>
          </a:prstGeom>
          <a:ln>
            <a:solidFill>
              <a:schemeClr val="tx1"/>
            </a:solidFill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ttangolo 53">
            <a:extLst>
              <a:ext uri="{FF2B5EF4-FFF2-40B4-BE49-F238E27FC236}">
                <a16:creationId xmlns:a16="http://schemas.microsoft.com/office/drawing/2014/main" id="{062D0A03-5FC2-3740-A4CF-D5CCD58C8E7F}"/>
              </a:ext>
            </a:extLst>
          </p:cNvPr>
          <p:cNvSpPr/>
          <p:nvPr/>
        </p:nvSpPr>
        <p:spPr>
          <a:xfrm>
            <a:off x="3691825" y="1686806"/>
            <a:ext cx="53557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907B0DE6-40D0-7949-8BFE-3BABF6C2EBB4}"/>
              </a:ext>
            </a:extLst>
          </p:cNvPr>
          <p:cNvSpPr txBox="1"/>
          <p:nvPr/>
        </p:nvSpPr>
        <p:spPr>
          <a:xfrm>
            <a:off x="4817551" y="2991774"/>
            <a:ext cx="9562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u="sng"/>
              <a:t>Head </a:t>
            </a:r>
            <a:r>
              <a:rPr lang="en-US" sz="1700" b="1" u="sng"/>
              <a:t>coil</a:t>
            </a:r>
          </a:p>
        </p:txBody>
      </p:sp>
      <p:grpSp>
        <p:nvGrpSpPr>
          <p:cNvPr id="56" name="Gruppo 55">
            <a:extLst>
              <a:ext uri="{FF2B5EF4-FFF2-40B4-BE49-F238E27FC236}">
                <a16:creationId xmlns:a16="http://schemas.microsoft.com/office/drawing/2014/main" id="{554FCC50-C4FF-B541-8EBF-FFDB2CB6C729}"/>
              </a:ext>
            </a:extLst>
          </p:cNvPr>
          <p:cNvGrpSpPr/>
          <p:nvPr/>
        </p:nvGrpSpPr>
        <p:grpSpPr>
          <a:xfrm>
            <a:off x="8845319" y="1684099"/>
            <a:ext cx="2749405" cy="1794633"/>
            <a:chOff x="3763302" y="1714337"/>
            <a:chExt cx="1668685" cy="911929"/>
          </a:xfrm>
        </p:grpSpPr>
        <p:pic>
          <p:nvPicPr>
            <p:cNvPr id="57" name="Immagine 56">
              <a:extLst>
                <a:ext uri="{FF2B5EF4-FFF2-40B4-BE49-F238E27FC236}">
                  <a16:creationId xmlns:a16="http://schemas.microsoft.com/office/drawing/2014/main" id="{F8C5064B-B40F-534A-B718-241E8D0E4D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-2071" t="12154" r="2071" b="45038"/>
            <a:stretch/>
          </p:blipFill>
          <p:spPr>
            <a:xfrm>
              <a:off x="3763302" y="1735914"/>
              <a:ext cx="1668685" cy="890352"/>
            </a:xfrm>
            <a:prstGeom prst="rect">
              <a:avLst/>
            </a:prstGeom>
          </p:spPr>
        </p:pic>
        <p:sp>
          <p:nvSpPr>
            <p:cNvPr id="58" name="Rettangolo 57">
              <a:extLst>
                <a:ext uri="{FF2B5EF4-FFF2-40B4-BE49-F238E27FC236}">
                  <a16:creationId xmlns:a16="http://schemas.microsoft.com/office/drawing/2014/main" id="{2F184DBA-761C-984A-ADD0-A9236EBEA579}"/>
                </a:ext>
              </a:extLst>
            </p:cNvPr>
            <p:cNvSpPr/>
            <p:nvPr/>
          </p:nvSpPr>
          <p:spPr>
            <a:xfrm>
              <a:off x="4057848" y="1714337"/>
              <a:ext cx="535577" cy="1540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EBAB0B59-2312-9B46-8AFB-D9FA69B9D14B}"/>
              </a:ext>
            </a:extLst>
          </p:cNvPr>
          <p:cNvSpPr txBox="1"/>
          <p:nvPr/>
        </p:nvSpPr>
        <p:spPr>
          <a:xfrm>
            <a:off x="9640881" y="1142624"/>
            <a:ext cx="11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/>
              <a:t>Head coil</a:t>
            </a:r>
          </a:p>
        </p:txBody>
      </p:sp>
      <p:sp>
        <p:nvSpPr>
          <p:cNvPr id="60" name="Rettangolo 59">
            <a:extLst>
              <a:ext uri="{FF2B5EF4-FFF2-40B4-BE49-F238E27FC236}">
                <a16:creationId xmlns:a16="http://schemas.microsoft.com/office/drawing/2014/main" id="{7B45A4A4-400A-864B-8392-601C3E26FA78}"/>
              </a:ext>
            </a:extLst>
          </p:cNvPr>
          <p:cNvSpPr/>
          <p:nvPr/>
        </p:nvSpPr>
        <p:spPr>
          <a:xfrm rot="18564570">
            <a:off x="10620911" y="1710060"/>
            <a:ext cx="533796" cy="2701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315E5271-A906-DE43-A8B6-5363919F015B}"/>
              </a:ext>
            </a:extLst>
          </p:cNvPr>
          <p:cNvSpPr txBox="1"/>
          <p:nvPr/>
        </p:nvSpPr>
        <p:spPr>
          <a:xfrm>
            <a:off x="8632094" y="1672902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Mouthpiece</a:t>
            </a:r>
          </a:p>
        </p:txBody>
      </p:sp>
      <p:pic>
        <p:nvPicPr>
          <p:cNvPr id="64" name="Immagine 63">
            <a:extLst>
              <a:ext uri="{FF2B5EF4-FFF2-40B4-BE49-F238E27FC236}">
                <a16:creationId xmlns:a16="http://schemas.microsoft.com/office/drawing/2014/main" id="{441966CB-F775-ED44-B6EA-A0778718108C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2" t="14290" r="2960" b="11758"/>
          <a:stretch/>
        </p:blipFill>
        <p:spPr>
          <a:xfrm>
            <a:off x="9110624" y="3918926"/>
            <a:ext cx="2536916" cy="1753939"/>
          </a:xfrm>
          <a:prstGeom prst="rect">
            <a:avLst/>
          </a:prstGeom>
        </p:spPr>
      </p:pic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C03D4E07-6D29-0D48-AB39-D7D8BA1549DB}"/>
              </a:ext>
            </a:extLst>
          </p:cNvPr>
          <p:cNvSpPr txBox="1"/>
          <p:nvPr/>
        </p:nvSpPr>
        <p:spPr>
          <a:xfrm>
            <a:off x="9699890" y="3561542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Mouthpiece</a:t>
            </a: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B6C03DF4-6E0F-5145-AEF9-ECF74D67E360}"/>
              </a:ext>
            </a:extLst>
          </p:cNvPr>
          <p:cNvSpPr txBox="1"/>
          <p:nvPr/>
        </p:nvSpPr>
        <p:spPr>
          <a:xfrm>
            <a:off x="8566137" y="2855778"/>
            <a:ext cx="74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Tubes</a:t>
            </a:r>
          </a:p>
        </p:txBody>
      </p:sp>
      <p:cxnSp>
        <p:nvCxnSpPr>
          <p:cNvPr id="69" name="Connettore 1 68">
            <a:extLst>
              <a:ext uri="{FF2B5EF4-FFF2-40B4-BE49-F238E27FC236}">
                <a16:creationId xmlns:a16="http://schemas.microsoft.com/office/drawing/2014/main" id="{295FAFAC-68FB-CC4D-A201-BA78D9605CF3}"/>
              </a:ext>
            </a:extLst>
          </p:cNvPr>
          <p:cNvCxnSpPr>
            <a:cxnSpLocks/>
          </p:cNvCxnSpPr>
          <p:nvPr/>
        </p:nvCxnSpPr>
        <p:spPr>
          <a:xfrm>
            <a:off x="2603248" y="1840541"/>
            <a:ext cx="0" cy="43989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ttangolo arrotondato 84">
            <a:extLst>
              <a:ext uri="{FF2B5EF4-FFF2-40B4-BE49-F238E27FC236}">
                <a16:creationId xmlns:a16="http://schemas.microsoft.com/office/drawing/2014/main" id="{9CFA12CD-0CE6-4E4F-BE94-22808A20CBB0}"/>
              </a:ext>
            </a:extLst>
          </p:cNvPr>
          <p:cNvSpPr/>
          <p:nvPr/>
        </p:nvSpPr>
        <p:spPr>
          <a:xfrm>
            <a:off x="8385240" y="1123758"/>
            <a:ext cx="3571982" cy="5079642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2038C984-3E9C-244F-9755-95C4A9F5656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alphaModFix amt="5000"/>
          </a:blip>
          <a:srcRect l="15810" t="7134" r="13547" b="61665"/>
          <a:stretch/>
        </p:blipFill>
        <p:spPr>
          <a:xfrm>
            <a:off x="7779214" y="4698432"/>
            <a:ext cx="4784034" cy="2118093"/>
          </a:xfrm>
          <a:prstGeom prst="rect">
            <a:avLst/>
          </a:prstGeom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3C7D6FAB-654C-5144-B78B-AF5E8C6EA0A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alphaModFix amt="5000"/>
          </a:blip>
          <a:srcRect l="15810" t="7134" r="13547" b="61665"/>
          <a:stretch/>
        </p:blipFill>
        <p:spPr>
          <a:xfrm rot="10800000">
            <a:off x="-372320" y="5000"/>
            <a:ext cx="4784034" cy="2118093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73315453-9349-5247-8FB1-538231A1808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1780DDD2-BB4D-D74F-BBDD-B9BB9B945045}"/>
              </a:ext>
            </a:extLst>
          </p:cNvPr>
          <p:cNvSpPr txBox="1"/>
          <p:nvPr/>
        </p:nvSpPr>
        <p:spPr>
          <a:xfrm>
            <a:off x="6976165" y="6504660"/>
            <a:ext cx="4624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Canna et al (2018) Journal of Neuroscience Methods</a:t>
            </a:r>
          </a:p>
        </p:txBody>
      </p:sp>
    </p:spTree>
    <p:extLst>
      <p:ext uri="{BB962C8B-B14F-4D97-AF65-F5344CB8AC3E}">
        <p14:creationId xmlns:p14="http://schemas.microsoft.com/office/powerpoint/2010/main" val="50979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0F0D9776-4B54-CF4C-879B-24445F53C45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-7431"/>
            <a:ext cx="12262563" cy="686619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D270047-6E0E-4B47-8FAA-45446FB3F672}"/>
              </a:ext>
            </a:extLst>
          </p:cNvPr>
          <p:cNvSpPr txBox="1"/>
          <p:nvPr/>
        </p:nvSpPr>
        <p:spPr>
          <a:xfrm>
            <a:off x="35281" y="2271503"/>
            <a:ext cx="1219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/>
              <a:t>How does the insular cortex respond to taste intensity?</a:t>
            </a:r>
          </a:p>
          <a:p>
            <a:pPr algn="r"/>
            <a:endParaRPr lang="en-US" sz="3600" b="1"/>
          </a:p>
          <a:p>
            <a:pPr algn="r"/>
            <a:endParaRPr lang="en-US" sz="3600" b="1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2F0490D-A8AA-FC42-BCCA-CB7E475D3C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</a:blip>
          <a:srcRect l="15810" t="7134" r="13547" b="61665"/>
          <a:stretch/>
        </p:blipFill>
        <p:spPr>
          <a:xfrm rot="10800000">
            <a:off x="-503582" y="-7431"/>
            <a:ext cx="4784034" cy="2118093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5225F17E-36E9-0E43-9386-FB710F7EB1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</a:blip>
          <a:srcRect l="15810" t="7134" r="13547" b="61665"/>
          <a:stretch/>
        </p:blipFill>
        <p:spPr>
          <a:xfrm>
            <a:off x="7801170" y="4739907"/>
            <a:ext cx="4784034" cy="211809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2379547-B50C-F54E-989B-423DBEA43A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27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24">
            <a:extLst>
              <a:ext uri="{FF2B5EF4-FFF2-40B4-BE49-F238E27FC236}">
                <a16:creationId xmlns:a16="http://schemas.microsoft.com/office/drawing/2014/main" id="{EBACD38C-A266-0544-9D91-8FF48107ACD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21235" y="31213"/>
            <a:ext cx="12164349" cy="68112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C42C936-1451-114D-9A38-D6D561CBDE95}"/>
              </a:ext>
            </a:extLst>
          </p:cNvPr>
          <p:cNvSpPr txBox="1"/>
          <p:nvPr/>
        </p:nvSpPr>
        <p:spPr>
          <a:xfrm>
            <a:off x="0" y="-1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/>
              <a:t>Chapter 2: Intensity related distribution of sweet and bitter </a:t>
            </a:r>
          </a:p>
          <a:p>
            <a:pPr algn="r"/>
            <a:r>
              <a:rPr lang="en-US" sz="2800" b="1"/>
              <a:t>taste fMRI responses in the insular cortex </a:t>
            </a:r>
          </a:p>
          <a:p>
            <a:pPr algn="ctr"/>
            <a:r>
              <a:rPr lang="en-US" sz="2800" b="1">
                <a:solidFill>
                  <a:schemeClr val="accent4">
                    <a:lumMod val="75000"/>
                  </a:schemeClr>
                </a:solidFill>
              </a:rPr>
              <a:t>Laboratory session pre fMRI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93A39C63-24C0-1D4B-BD00-E20C68947F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"/>
          </a:blip>
          <a:srcRect l="15810" t="7134" r="13547" b="61665"/>
          <a:stretch/>
        </p:blipFill>
        <p:spPr>
          <a:xfrm>
            <a:off x="7511375" y="4739907"/>
            <a:ext cx="4784034" cy="2118093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9AE3437D-53D9-1445-B895-766932F365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"/>
          </a:blip>
          <a:srcRect l="15810" t="7134" r="13547" b="61665"/>
          <a:stretch/>
        </p:blipFill>
        <p:spPr>
          <a:xfrm rot="10800000">
            <a:off x="-426018" y="-6396"/>
            <a:ext cx="4784034" cy="2118093"/>
          </a:xfrm>
          <a:prstGeom prst="rect">
            <a:avLst/>
          </a:prstGeom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2AB5275-82FE-BA4C-806B-098CCDBFCA48}"/>
              </a:ext>
            </a:extLst>
          </p:cNvPr>
          <p:cNvSpPr txBox="1"/>
          <p:nvPr/>
        </p:nvSpPr>
        <p:spPr>
          <a:xfrm>
            <a:off x="278297" y="1543899"/>
            <a:ext cx="56073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/>
              <a:t>13 subjects (25 ± 6 y)  enrolled to select the taste concentrations.</a:t>
            </a:r>
          </a:p>
          <a:p>
            <a:endParaRPr lang="en-US" sz="1600" b="1"/>
          </a:p>
          <a:p>
            <a:r>
              <a:rPr lang="en-US" sz="1600" b="1"/>
              <a:t>	Starting concentration setting:</a:t>
            </a:r>
          </a:p>
          <a:p>
            <a:endParaRPr lang="en-US" sz="1600" b="1"/>
          </a:p>
          <a:p>
            <a:r>
              <a:rPr lang="en-US" sz="1600" b="1"/>
              <a:t>Sweet (sucrose):  </a:t>
            </a:r>
            <a:r>
              <a:rPr lang="en-US" sz="1600"/>
              <a:t>50mM, 60mM, 117mM, 245mM, 447mM, 658mM, 800mM, 976mM </a:t>
            </a:r>
          </a:p>
          <a:p>
            <a:endParaRPr lang="en-US" sz="1600" b="1"/>
          </a:p>
          <a:p>
            <a:r>
              <a:rPr lang="en-US" sz="1600" b="1"/>
              <a:t>Bitter (quinine hydrocloride): </a:t>
            </a:r>
            <a:r>
              <a:rPr lang="en-US" sz="1600"/>
              <a:t>0.05mM, 0.06mM, 0.12mM, 0.25mM, 0.50mM, 0.75mM, 1.00mM, 1.25mM </a:t>
            </a:r>
          </a:p>
          <a:p>
            <a:endParaRPr lang="en-US" sz="1600" b="1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A5442BA-5868-A542-A924-3183186F70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739907"/>
            <a:ext cx="6718915" cy="1983013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0EA3443-7599-5143-A492-5D0FA9418051}"/>
              </a:ext>
            </a:extLst>
          </p:cNvPr>
          <p:cNvSpPr txBox="1"/>
          <p:nvPr/>
        </p:nvSpPr>
        <p:spPr>
          <a:xfrm>
            <a:off x="2392017" y="4649639"/>
            <a:ext cx="1228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Beidler model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19055ED4-7DA6-BA43-8E6B-DEC37EF8BBF6}"/>
              </a:ext>
            </a:extLst>
          </p:cNvPr>
          <p:cNvCxnSpPr>
            <a:cxnSpLocks/>
          </p:cNvCxnSpPr>
          <p:nvPr/>
        </p:nvCxnSpPr>
        <p:spPr>
          <a:xfrm>
            <a:off x="576470" y="5798953"/>
            <a:ext cx="0" cy="2440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39130360-D7D0-1D48-87FE-8903B0C1F246}"/>
              </a:ext>
            </a:extLst>
          </p:cNvPr>
          <p:cNvCxnSpPr>
            <a:cxnSpLocks/>
          </p:cNvCxnSpPr>
          <p:nvPr/>
        </p:nvCxnSpPr>
        <p:spPr>
          <a:xfrm>
            <a:off x="1135400" y="5731413"/>
            <a:ext cx="0" cy="22332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68EFD16C-7F9D-684B-A88C-16E920EDEAE6}"/>
              </a:ext>
            </a:extLst>
          </p:cNvPr>
          <p:cNvCxnSpPr>
            <a:cxnSpLocks/>
          </p:cNvCxnSpPr>
          <p:nvPr/>
        </p:nvCxnSpPr>
        <p:spPr>
          <a:xfrm>
            <a:off x="1433311" y="5643164"/>
            <a:ext cx="0" cy="2137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FDD2B64A-DCE7-8E41-BA76-2A14469CCDC8}"/>
              </a:ext>
            </a:extLst>
          </p:cNvPr>
          <p:cNvCxnSpPr>
            <a:cxnSpLocks/>
          </p:cNvCxnSpPr>
          <p:nvPr/>
        </p:nvCxnSpPr>
        <p:spPr>
          <a:xfrm>
            <a:off x="1697058" y="5374341"/>
            <a:ext cx="0" cy="2272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64565632-125A-0E49-9817-E7A0473A298A}"/>
              </a:ext>
            </a:extLst>
          </p:cNvPr>
          <p:cNvCxnSpPr>
            <a:cxnSpLocks/>
          </p:cNvCxnSpPr>
          <p:nvPr/>
        </p:nvCxnSpPr>
        <p:spPr>
          <a:xfrm>
            <a:off x="1965999" y="5235388"/>
            <a:ext cx="0" cy="21039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88AD315D-DD19-7248-AEE1-0B20A6B24954}"/>
              </a:ext>
            </a:extLst>
          </p:cNvPr>
          <p:cNvCxnSpPr>
            <a:cxnSpLocks/>
          </p:cNvCxnSpPr>
          <p:nvPr/>
        </p:nvCxnSpPr>
        <p:spPr>
          <a:xfrm>
            <a:off x="4104081" y="5750057"/>
            <a:ext cx="0" cy="2440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80D358DE-BBD0-E64E-B9B9-57C903E6C2D8}"/>
              </a:ext>
            </a:extLst>
          </p:cNvPr>
          <p:cNvCxnSpPr>
            <a:cxnSpLocks/>
          </p:cNvCxnSpPr>
          <p:nvPr/>
        </p:nvCxnSpPr>
        <p:spPr>
          <a:xfrm>
            <a:off x="4650928" y="5445786"/>
            <a:ext cx="0" cy="2440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E86805B8-421D-FC49-9B11-E1EB6C17B64A}"/>
              </a:ext>
            </a:extLst>
          </p:cNvPr>
          <p:cNvCxnSpPr>
            <a:cxnSpLocks/>
          </p:cNvCxnSpPr>
          <p:nvPr/>
        </p:nvCxnSpPr>
        <p:spPr>
          <a:xfrm>
            <a:off x="4915387" y="5323767"/>
            <a:ext cx="0" cy="2440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3B4AC986-E22C-A249-B539-51881F994C9D}"/>
              </a:ext>
            </a:extLst>
          </p:cNvPr>
          <p:cNvCxnSpPr>
            <a:cxnSpLocks/>
          </p:cNvCxnSpPr>
          <p:nvPr/>
        </p:nvCxnSpPr>
        <p:spPr>
          <a:xfrm>
            <a:off x="5193293" y="5219871"/>
            <a:ext cx="0" cy="2440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6897AABC-9476-B349-86DA-56077B5658C6}"/>
              </a:ext>
            </a:extLst>
          </p:cNvPr>
          <p:cNvCxnSpPr>
            <a:cxnSpLocks/>
          </p:cNvCxnSpPr>
          <p:nvPr/>
        </p:nvCxnSpPr>
        <p:spPr>
          <a:xfrm>
            <a:off x="5731175" y="5046327"/>
            <a:ext cx="0" cy="2440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B8EAA78B-C6E4-FB4A-B8B1-45FB1ED8EE2C}"/>
              </a:ext>
            </a:extLst>
          </p:cNvPr>
          <p:cNvSpPr txBox="1"/>
          <p:nvPr/>
        </p:nvSpPr>
        <p:spPr>
          <a:xfrm>
            <a:off x="6283235" y="1776549"/>
            <a:ext cx="5908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/>
              <a:t>30 subjects (21 ± 3 y) enrolled to assess concentration specific </a:t>
            </a:r>
          </a:p>
          <a:p>
            <a:r>
              <a:rPr lang="en-US" sz="1600" b="1"/>
              <a:t>affective valence</a:t>
            </a:r>
          </a:p>
        </p:txBody>
      </p:sp>
      <p:pic>
        <p:nvPicPr>
          <p:cNvPr id="44" name="Immagine 43">
            <a:extLst>
              <a:ext uri="{FF2B5EF4-FFF2-40B4-BE49-F238E27FC236}">
                <a16:creationId xmlns:a16="http://schemas.microsoft.com/office/drawing/2014/main" id="{0ADA7BC6-0E25-3B43-AD16-271FE0E6B8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9100" y="2529200"/>
            <a:ext cx="5663108" cy="2956844"/>
          </a:xfrm>
          <a:prstGeom prst="rect">
            <a:avLst/>
          </a:prstGeom>
        </p:spPr>
      </p:pic>
      <p:sp>
        <p:nvSpPr>
          <p:cNvPr id="46" name="Ovale 45">
            <a:extLst>
              <a:ext uri="{FF2B5EF4-FFF2-40B4-BE49-F238E27FC236}">
                <a16:creationId xmlns:a16="http://schemas.microsoft.com/office/drawing/2014/main" id="{2F22FF59-04E3-AE4C-A7BF-70F3A27716A8}"/>
              </a:ext>
            </a:extLst>
          </p:cNvPr>
          <p:cNvSpPr/>
          <p:nvPr/>
        </p:nvSpPr>
        <p:spPr>
          <a:xfrm>
            <a:off x="9384103" y="4048546"/>
            <a:ext cx="420297" cy="40494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e 46">
            <a:extLst>
              <a:ext uri="{FF2B5EF4-FFF2-40B4-BE49-F238E27FC236}">
                <a16:creationId xmlns:a16="http://schemas.microsoft.com/office/drawing/2014/main" id="{70AC503B-F741-BB47-80B1-8799D07CACAE}"/>
              </a:ext>
            </a:extLst>
          </p:cNvPr>
          <p:cNvSpPr/>
          <p:nvPr/>
        </p:nvSpPr>
        <p:spPr>
          <a:xfrm>
            <a:off x="6403557" y="2529200"/>
            <a:ext cx="420297" cy="40494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BD6A309B-A7E0-D544-AC3D-B4FA3E2E5F5D}"/>
              </a:ext>
            </a:extLst>
          </p:cNvPr>
          <p:cNvSpPr txBox="1"/>
          <p:nvPr/>
        </p:nvSpPr>
        <p:spPr>
          <a:xfrm>
            <a:off x="6742197" y="6488668"/>
            <a:ext cx="4991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Canna et al (2019) Human Brain Mapping (under review)</a:t>
            </a: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28F00151-0387-1046-BFA8-E1BB5C7BD07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3"/>
            <a:ext cx="1272210" cy="127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58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0" grpId="0"/>
      <p:bldP spid="42" grpId="0"/>
      <p:bldP spid="46" grpId="0" animBg="1"/>
      <p:bldP spid="47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4067</TotalTime>
  <Words>1936</Words>
  <Application>Microsoft Macintosh PowerPoint</Application>
  <PresentationFormat>Widescreen</PresentationFormat>
  <Paragraphs>414</Paragraphs>
  <Slides>24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Symbol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 di Microsoft Office</dc:creator>
  <cp:lastModifiedBy>Utente di Microsoft Office</cp:lastModifiedBy>
  <cp:revision>156</cp:revision>
  <dcterms:created xsi:type="dcterms:W3CDTF">2019-02-17T17:23:35Z</dcterms:created>
  <dcterms:modified xsi:type="dcterms:W3CDTF">2019-03-07T10:15:29Z</dcterms:modified>
</cp:coreProperties>
</file>